
<file path=[Content_Types].xml><?xml version="1.0" encoding="utf-8"?>
<Types xmlns="http://schemas.openxmlformats.org/package/2006/content-types">
  <Default Extension="xml" ContentType="application/xml"/>
  <Default Extension="m4v" ContentType="video/mp4"/>
  <Default Extension="fntdata" ContentType="application/x-fontdata"/>
  <Default Extension="jpeg" ContentType="image/jpeg"/>
  <Default Extension="rels" ContentType="application/vnd.openxmlformats-package.relationships+xml"/>
  <Default Extension="jpg" ContentType="image/jpg"/>
  <Default Extension="svg" ContentType="image/svg+xml"/>
  <Default Extension="gif" ContentType="image/gif"/>
  <Default Extension="png" ContentType="image/png"/>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s/slide2.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3.xml" ContentType="application/vnd.openxmlformats-officedocument.presentationml.slide+xml"/>
  <Override PartName="/docProps/core.xml" ContentType="application/vnd.openxmlformats-package.core-properties+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docProps/app.xml" ContentType="application/vnd.openxmlformats-officedocument.extended-properties+xml"/>
  <Override PartName="/ppt/slides/slide5.xml" ContentType="application/vnd.openxmlformats-officedocument.presentationml.slide+xml"/>
  <Override PartName="/ppt/slideMasters/slideMaster6.xml" ContentType="application/vnd.openxmlformats-officedocument.presentationml.slideMaster+xml"/>
  <Override PartName="/ppt/notesSlides/notesSlide8.xml" ContentType="application/vnd.openxmlformats-officedocument.presentationml.notesSlide+xml"/>
  <Override PartName="/ppt/slides/slide6.xml" ContentType="application/vnd.openxmlformats-officedocument.presentationml.slide+xml"/>
  <Override PartName="/ppt/slideMasters/slideMaster7.xml" ContentType="application/vnd.openxmlformats-officedocument.presentationml.slideMaster+xml"/>
  <Override PartName="/ppt/notesSlides/notesSlide9.xml" ContentType="application/vnd.openxmlformats-officedocument.presentationml.notesSlide+xml"/>
  <Override PartName="/ppt/slides/slide7.xml" ContentType="application/vnd.openxmlformats-officedocument.presentationml.slide+xml"/>
  <Override PartName="/ppt/slideMasters/slideMaster8.xml" ContentType="application/vnd.openxmlformats-officedocument.presentationml.slideMaster+xml"/>
  <Override PartName="/ppt/notesSlides/notesSlide6.xml" ContentType="application/vnd.openxmlformats-officedocument.presentationml.notesSlide+xml"/>
  <Override PartName="/ppt/slides/slide8.xml" ContentType="application/vnd.openxmlformats-officedocument.presentationml.slide+xml"/>
  <Override PartName="/ppt/slideMasters/slideMaster9.xml" ContentType="application/vnd.openxmlformats-officedocument.presentationml.slideMaster+xml"/>
  <Override PartName="/ppt/notesSlides/notesSlide7.xml" ContentType="application/vnd.openxmlformats-officedocument.presentationml.notesSlide+xml"/>
  <Override PartName="/ppt/slides/slide9.xml" ContentType="application/vnd.openxmlformats-officedocument.presentationml.slide+xml"/>
  <Override PartName="/ppt/presProps.xml" ContentType="application/vnd.openxmlformats-officedocument.presentationml.presProps+xml"/>
  <Override PartName="/ppt/notesSlides/notesSlide2.xml" ContentType="application/vnd.openxmlformats-officedocument.presentationml.notesSlide+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257" r:id="rId4"/>
    <p:sldId id="269" r:id="rId5"/>
    <p:sldId id="258" r:id="rId6"/>
    <p:sldId id="260" r:id="rId7"/>
    <p:sldId id="274" r:id="rId8"/>
    <p:sldId id="272" r:id="rId9"/>
    <p:sldId id="259" r:id="rId10"/>
    <p:sldId id="261" r:id="rId11"/>
    <p:sldId id="276" r:id="rId12"/>
    <p:sldId id="262" r:id="rId13"/>
    <p:sldId id="263" r:id="rId14"/>
    <p:sldId id="264" r:id="rId15"/>
  </p:sldIdLst>
  <p:sldSz cx="14630400" cy="8229600" type="custom"/>
  <p:notesSz cx="8229600" cy="14630400"/>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tableStyles" Target="tableStyle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9/21/2024</a:t>
            </a:fld>
            <a:endParaRPr lang="en-US"/>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شريحة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عنصر نائب لنص 2"/>
          <p:cNvSpPr>
            <a:spLocks noGrp="1" noEditPoints="1"/>
          </p:cNvSpPr>
          <p:nvPr>
            <p:ph type="body" idx="3"/>
          </p:nvPr>
        </p:nvSpPr>
        <p:spPr>
          <a:prstGeom prst="rect">
            <a:avLst/>
          </a:prstGeom>
        </p:spPr>
        <p:txBody>
          <a:bodyPr/>
          <a:lstStyle/>
          <a:p>
            <a:endParaRPr lang="en-US"/>
          </a:p>
        </p:txBody>
      </p:sp>
      <p:sp>
        <p:nvSpPr>
          <p:cNvPr id="4" name="عنصر نائب لرقم شريحة 3"/>
          <p:cNvSpPr>
            <a:spLocks noGrp="1" noEditPoints="1"/>
          </p:cNvSpPr>
          <p:nvPr>
            <p:ph type="sldNum" sz="quarter" idx="5"/>
          </p:nvPr>
        </p:nvSpPr>
        <p:spPr>
          <a:prstGeom prst="rect">
            <a:avLst/>
          </a:prstGeom>
        </p:spPr>
        <p:txBody>
          <a:bodyPr/>
          <a:lstStyle/>
          <a:p>
            <a:fld id="{37C2F125-96B1-4505-9708-F27F25744A93}"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شريحة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عنصر نائب لنص 2"/>
          <p:cNvSpPr>
            <a:spLocks noGrp="1" noEditPoints="1"/>
          </p:cNvSpPr>
          <p:nvPr>
            <p:ph type="body" idx="3"/>
          </p:nvPr>
        </p:nvSpPr>
        <p:spPr>
          <a:prstGeom prst="rect">
            <a:avLst/>
          </a:prstGeom>
        </p:spPr>
        <p:txBody>
          <a:bodyPr/>
          <a:lstStyle/>
          <a:p>
            <a:endParaRPr lang="en-US"/>
          </a:p>
        </p:txBody>
      </p:sp>
      <p:sp>
        <p:nvSpPr>
          <p:cNvPr id="4" name="عنصر نائب لرقم شريحة 3"/>
          <p:cNvSpPr>
            <a:spLocks noGrp="1" noEditPoints="1"/>
          </p:cNvSpPr>
          <p:nvPr>
            <p:ph type="sldNum" sz="quarter" idx="5"/>
          </p:nvPr>
        </p:nvSpPr>
        <p:spPr>
          <a:prstGeom prst="rect">
            <a:avLst/>
          </a:prstGeom>
        </p:spPr>
        <p:txBody>
          <a:bodyPr/>
          <a:lstStyle/>
          <a:p>
            <a:fld id="{C6649284-0490-43F0-A017-FAA8A788AA8A}"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شريحة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عنصر نائب لنص 2"/>
          <p:cNvSpPr>
            <a:spLocks noGrp="1" noEditPoints="1"/>
          </p:cNvSpPr>
          <p:nvPr>
            <p:ph type="body" idx="3"/>
          </p:nvPr>
        </p:nvSpPr>
        <p:spPr>
          <a:prstGeom prst="rect">
            <a:avLst/>
          </a:prstGeom>
        </p:spPr>
        <p:txBody>
          <a:bodyPr/>
          <a:lstStyle/>
          <a:p>
            <a:endParaRPr lang="en-US"/>
          </a:p>
        </p:txBody>
      </p:sp>
      <p:sp>
        <p:nvSpPr>
          <p:cNvPr id="4" name="عنصر نائب لرقم شريحة 3"/>
          <p:cNvSpPr>
            <a:spLocks noGrp="1" noEditPoints="1"/>
          </p:cNvSpPr>
          <p:nvPr>
            <p:ph type="sldNum" sz="quarter" idx="5"/>
          </p:nvPr>
        </p:nvSpPr>
        <p:spPr>
          <a:prstGeom prst="rect">
            <a:avLst/>
          </a:prstGeom>
        </p:spPr>
        <p:txBody>
          <a:bodyPr/>
          <a:lstStyle/>
          <a:p>
            <a:fld id="{1046FDFD-4B46-4272-864E-46F420CE4D18}"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شريحة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عنصر نائب لنص 2"/>
          <p:cNvSpPr>
            <a:spLocks noGrp="1" noEditPoints="1"/>
          </p:cNvSpPr>
          <p:nvPr>
            <p:ph type="body" idx="3"/>
          </p:nvPr>
        </p:nvSpPr>
        <p:spPr>
          <a:prstGeom prst="rect">
            <a:avLst/>
          </a:prstGeom>
        </p:spPr>
        <p:txBody>
          <a:bodyPr/>
          <a:lstStyle/>
          <a:p>
            <a:endParaRPr lang="en-US"/>
          </a:p>
        </p:txBody>
      </p:sp>
      <p:sp>
        <p:nvSpPr>
          <p:cNvPr id="4" name="عنصر نائب لرقم شريحة 3"/>
          <p:cNvSpPr>
            <a:spLocks noGrp="1" noEditPoints="1"/>
          </p:cNvSpPr>
          <p:nvPr>
            <p:ph type="sldNum" sz="quarter" idx="5"/>
          </p:nvPr>
        </p:nvSpPr>
        <p:spPr>
          <a:prstGeom prst="rect">
            <a:avLst/>
          </a:prstGeom>
        </p:spPr>
        <p:txBody>
          <a:bodyPr/>
          <a:lstStyle/>
          <a:p>
            <a:fld id="{A15B56A9-81EF-4C36-AEFA-6FB442B10E29}"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hf dt="0"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txBody>
          <a:bodyPr/>
          <a:lstStyle/>
          <a:p/>
        </p:txBody>
      </p:sp>
      <p:sp>
        <p:nvSpPr>
          <p:cNvPr id="3" name="Shape 1"/>
          <p:cNvSpPr/>
          <p:nvPr/>
        </p:nvSpPr>
        <p:spPr>
          <a:xfrm>
            <a:off x="0" y="0"/>
            <a:ext cx="14630400" cy="8229600"/>
          </a:xfrm>
          <a:prstGeom prst="rect">
            <a:avLst/>
          </a:prstGeom>
          <a:solidFill>
            <a:srgbClr val="FDFAF7"/>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5486400" cy="8229600"/>
          </a:xfrm>
          <a:prstGeom prst="rect">
            <a:avLst/>
          </a:prstGeom>
        </p:spPr>
      </p:pic>
      <p:sp>
        <p:nvSpPr>
          <p:cNvPr id="3" name="Text 0"/>
          <p:cNvSpPr/>
          <p:nvPr/>
        </p:nvSpPr>
        <p:spPr>
          <a:xfrm>
            <a:off x="6350437" y="1028105"/>
            <a:ext cx="7415927" cy="3513296"/>
          </a:xfrm>
          <a:prstGeom prst="rect">
            <a:avLst/>
          </a:prstGeom>
          <a:noFill/>
        </p:spPr>
        <p:txBody>
          <a:bodyPr wrap="square" lIns="0" tIns="0" rIns="0" bIns="0" rtlCol="0" anchor="t"/>
          <a:lstStyle/>
          <a:p>
            <a:pPr marL="0" indent="0">
              <a:lnSpc>
                <a:spcPts val="9200"/>
              </a:lnSpc>
              <a:buNone/>
            </a:pPr>
            <a:r>
              <a:rPr lang="en-US" sz="7350" b="1" kern="0" spc="-148" dirty="0">
                <a:solidFill>
                  <a:srgbClr val="F95F88"/>
                </a:solidFill>
                <a:latin typeface="Petrona" pitchFamily="34" charset="0"/>
                <a:ea typeface="Petrona" pitchFamily="34" charset="0"/>
                <a:cs typeface="Petrona" pitchFamily="34" charset="0"/>
              </a:rPr>
              <a:t>مبدأ استبدال الخدمة في بايثون: المرونة والتكيف</a:t>
            </a:r>
            <a:endParaRPr lang="en-US" sz="7350" dirty="0"/>
          </a:p>
        </p:txBody>
      </p:sp>
      <p:sp>
        <p:nvSpPr>
          <p:cNvPr id="4" name="Text 1"/>
          <p:cNvSpPr/>
          <p:nvPr/>
        </p:nvSpPr>
        <p:spPr>
          <a:xfrm>
            <a:off x="6350437" y="4911685"/>
            <a:ext cx="7415927" cy="1580198"/>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مبدأ استبدال الخدمة (</a:t>
            </a:r>
            <a:r>
              <a:rPr lang="en-US" sz="1900" kern="0" spc="-39" dirty="0">
                <a:solidFill>
                  <a:srgbClr val="272525"/>
                </a:solidFill>
                <a:latin typeface="Inter" pitchFamily="34" charset="0"/>
                <a:ea typeface="Inter" pitchFamily="34" charset="0"/>
                <a:cs typeface="Inter" pitchFamily="34" charset="0"/>
              </a:rPr>
              <a:t>Service Substitution Principle) </a:t>
            </a:r>
            <a:r>
              <a:rPr lang="en-US" sz="1900" kern="0" spc="-39" dirty="0">
                <a:solidFill>
                  <a:srgbClr val="272525"/>
                </a:solidFill>
                <a:latin typeface="Inter" pitchFamily="34" charset="0"/>
                <a:ea typeface="Inter" pitchFamily="34" charset="0"/>
                <a:cs typeface="Inter" pitchFamily="34" charset="0"/>
              </a:rPr>
              <a:t>هو أحد المبادئ الأساسية في تصميم البرمجيات، والذي يسمح بتغيير الخدمات التي يعتمد عليها تطبيقك دون الحاجة إلى تعديل الكود الأساسي. هذا المبدأ يوفر مرونة كبيرة في التطوير والصيانة، ويسهل التكيف مع البيئات المختلفة.</a:t>
            </a:r>
            <a:endParaRPr lang="en-US" sz="1900" dirty="0"/>
          </a:p>
        </p:txBody>
      </p:sp>
      <p:sp>
        <p:nvSpPr>
          <p:cNvPr id="5" name="Shape 2"/>
          <p:cNvSpPr/>
          <p:nvPr/>
        </p:nvSpPr>
        <p:spPr>
          <a:xfrm>
            <a:off x="6350437" y="6787991"/>
            <a:ext cx="394930" cy="394930"/>
          </a:xfrm>
          <a:prstGeom prst="roundRect">
            <a:avLst>
              <a:gd name="adj" fmla="val 23151155"/>
            </a:avLst>
          </a:prstGeom>
          <a:noFill/>
          <a:ln w="7620">
            <a:solidFill>
              <a:srgbClr val="FFFFFF"/>
            </a:solidFill>
            <a:prstDash val="solid"/>
          </a:ln>
        </p:spPr>
        <p:txBody>
          <a:bodyPr/>
          <a:lstStyle/>
          <a:p/>
        </p:txBody>
      </p:sp>
      <p:pic>
        <p:nvPicPr>
          <p:cNvPr id="6" name="Image 1" descr="preencoded.png"/>
          <p:cNvPicPr>
            <a:picLocks noChangeAspect="1"/>
          </p:cNvPicPr>
          <p:nvPr/>
        </p:nvPicPr>
        <p:blipFill>
          <a:blip r:embed="rId2"/>
          <a:srcRect/>
          <a:stretch>
            <a:fillRect/>
          </a:stretch>
        </p:blipFill>
        <p:spPr>
          <a:xfrm>
            <a:off x="6358057" y="6795611"/>
            <a:ext cx="379690" cy="379690"/>
          </a:xfrm>
          <a:prstGeom prst="rect">
            <a:avLst/>
          </a:prstGeom>
        </p:spPr>
      </p:pic>
      <p:sp>
        <p:nvSpPr>
          <p:cNvPr id="7" name="Text 3"/>
          <p:cNvSpPr/>
          <p:nvPr/>
        </p:nvSpPr>
        <p:spPr>
          <a:xfrm>
            <a:off x="6868716" y="6769537"/>
            <a:ext cx="3139559" cy="431959"/>
          </a:xfrm>
          <a:prstGeom prst="rect">
            <a:avLst/>
          </a:prstGeom>
          <a:noFill/>
        </p:spPr>
        <p:txBody>
          <a:bodyPr wrap="none" lIns="0" tIns="0" rIns="0" bIns="0" rtlCol="0" anchor="t"/>
          <a:lstStyle/>
          <a:p>
            <a:pPr marL="0" indent="0" algn="l">
              <a:lnSpc>
                <a:spcPts val="3400"/>
              </a:lnSpc>
              <a:buNone/>
            </a:pPr>
            <a:r>
              <a:rPr lang="en-US" sz="2400" b="1" kern="0" spc="-39" dirty="0">
                <a:solidFill>
                  <a:srgbClr val="272525"/>
                </a:solidFill>
                <a:latin typeface="Inter" pitchFamily="34" charset="0"/>
                <a:ea typeface="Inter" pitchFamily="34" charset="0"/>
                <a:cs typeface="Inter" pitchFamily="34" charset="0"/>
              </a:rPr>
              <a:t>by Badeaa Mansower</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5044055" y="752648"/>
            <a:ext cx="4463065" cy="366801"/>
          </a:xfrm>
          <a:prstGeom prst="rect">
            <a:avLst/>
          </a:prstGeom>
          <a:noFill/>
        </p:spPr>
        <p:txBody>
          <a:bodyPr wrap="square" rtlCol="0">
            <a:spAutoFit/>
          </a:bodyPr>
          <a:lstStyle/>
          <a:p>
            <a:pPr algn="ctr"/>
            <a:r>
              <a:rPr lang="en-US">
                <a:solidFill>
                  <a:schemeClr val="tx1"/>
                </a:solidFill>
                <a:highlight>
                  <a:srgbClr val="00FFFF"/>
                </a:highlight>
              </a:rPr>
              <a:t>استخدام</a:t>
            </a:r>
            <a:r>
              <a:rPr lang="en-US">
                <a:highlight>
                  <a:srgbClr val="00FFFF"/>
                </a:highlight>
              </a:rPr>
              <a:t> "</a:t>
            </a:r>
            <a:r>
              <a:rPr lang="en-US">
                <a:highlight>
                  <a:srgbClr val="00FFFF"/>
                </a:highlight>
              </a:rPr>
              <a:t>الاعتماد على الحزم أو المكتبات الخارجية</a:t>
            </a:r>
          </a:p>
        </p:txBody>
      </p:sp>
      <p:sp>
        <p:nvSpPr>
          <p:cNvPr id="3" name="مربع نص 2"/>
          <p:cNvSpPr txBox="1"/>
          <p:nvPr/>
        </p:nvSpPr>
        <p:spPr>
          <a:xfrm>
            <a:off x="1679591" y="1145285"/>
            <a:ext cx="12829330" cy="1464081"/>
          </a:xfrm>
          <a:prstGeom prst="rect">
            <a:avLst/>
          </a:prstGeom>
          <a:noFill/>
        </p:spPr>
        <p:txBody>
          <a:bodyPr wrap="square" rtlCol="0">
            <a:spAutoFit/>
          </a:bodyPr>
          <a:lstStyle/>
          <a:p>
            <a:pPr algn="r"/>
            <a:r>
              <a:rPr lang="en-US">
                <a:highlight>
                  <a:srgbClr val="FF00FF"/>
                </a:highlight>
              </a:rPr>
              <a:t>بدلاً من أن يقوم التطبيق نفسه بإنشاء أو اختيار الخدمة التي سيستخدمها، يمكنك استخدام مكتبات خارجية لإدارة الاعتمادات وتحديد ما هي الخدمات التي سيتم استخدامها. أحد الأمثلة هو </a:t>
            </a:r>
            <a:r>
              <a:rPr lang="en-US">
                <a:highlight>
                  <a:srgbClr val="FF00FF"/>
                </a:highlight>
              </a:rPr>
              <a:t>Injector </a:t>
            </a:r>
            <a:r>
              <a:rPr lang="en-US">
                <a:highlight>
                  <a:srgbClr val="FF00FF"/>
                </a:highlight>
              </a:rPr>
              <a:t>في بيئات مثل </a:t>
            </a:r>
            <a:r>
              <a:rPr lang="en-US">
                <a:highlight>
                  <a:srgbClr val="FF00FF"/>
                </a:highlight>
              </a:rPr>
              <a:t>Django </a:t>
            </a:r>
            <a:r>
              <a:rPr lang="en-US">
                <a:highlight>
                  <a:srgbClr val="FF00FF"/>
                </a:highlight>
              </a:rPr>
              <a:t>أو </a:t>
            </a:r>
            <a:r>
              <a:rPr lang="en-US">
                <a:highlight>
                  <a:srgbClr val="FF00FF"/>
                </a:highlight>
              </a:rPr>
              <a:t>Flask.</a:t>
            </a:r>
          </a:p>
          <a:p>
            <a:pPr algn="r"/>
            <a:endParaRPr lang="en-US">
              <a:highlight>
                <a:srgbClr val="FF00FF"/>
              </a:highlight>
            </a:endParaRPr>
          </a:p>
          <a:p>
            <a:pPr algn="r"/>
            <a:r>
              <a:rPr lang="en-US">
                <a:highlight>
                  <a:srgbClr val="FF00FF"/>
                </a:highlight>
              </a:rPr>
              <a:t>الفكرة:</a:t>
            </a:r>
          </a:p>
          <a:p>
            <a:pPr algn="r"/>
            <a:r>
              <a:rPr lang="en-US">
                <a:highlight>
                  <a:srgbClr val="FF00FF"/>
                </a:highlight>
              </a:rPr>
              <a:t>يمكنك تمرير الخدمات التي تعتمد عليها الوحدات عبر دوال أو منشئين (</a:t>
            </a:r>
            <a:r>
              <a:rPr lang="en-US">
                <a:highlight>
                  <a:srgbClr val="FF00FF"/>
                </a:highlight>
              </a:rPr>
              <a:t>Constructors)، </a:t>
            </a:r>
            <a:r>
              <a:rPr lang="en-US">
                <a:highlight>
                  <a:srgbClr val="FF00FF"/>
                </a:highlight>
              </a:rPr>
              <a:t>مما يسمح بالتبديل بينها ديناميكيًا أو عبر تكوين خارجي.</a:t>
            </a:r>
          </a:p>
        </p:txBody>
      </p:sp>
      <p:sp>
        <p:nvSpPr>
          <p:cNvPr id="4" name="مربع نص 3"/>
          <p:cNvSpPr txBox="1"/>
          <p:nvPr/>
        </p:nvSpPr>
        <p:spPr>
          <a:xfrm>
            <a:off x="200706" y="2796652"/>
            <a:ext cx="10241280" cy="3384322"/>
          </a:xfrm>
          <a:prstGeom prst="rect">
            <a:avLst/>
          </a:prstGeom>
          <a:noFill/>
        </p:spPr>
        <p:txBody>
          <a:bodyPr wrap="square" rtlCol="0">
            <a:spAutoFit/>
          </a:bodyPr>
          <a:lstStyle/>
          <a:p>
            <a:r>
              <a:rPr lang="en-US">
                <a:highlight>
                  <a:srgbClr val="00FFFF"/>
                </a:highlight>
              </a:rPr>
              <a:t>class NotificationService:</a:t>
            </a:r>
          </a:p>
          <a:p>
            <a:r>
              <a:rPr lang="en-US">
                <a:highlight>
                  <a:srgbClr val="00FFFF"/>
                </a:highlight>
              </a:rPr>
              <a:t>    def __init__(self, email_service: EmailService):</a:t>
            </a:r>
          </a:p>
          <a:p>
            <a:r>
              <a:rPr lang="en-US">
                <a:highlight>
                  <a:srgbClr val="00FFFF"/>
                </a:highlight>
              </a:rPr>
              <a:t>        self.email_service = email_service</a:t>
            </a:r>
          </a:p>
          <a:p>
            <a:r>
              <a:rPr lang="en-US">
                <a:highlight>
                  <a:srgbClr val="00FFFF"/>
                </a:highlight>
              </a:rPr>
              <a:t>    </a:t>
            </a:r>
          </a:p>
          <a:p>
            <a:r>
              <a:rPr lang="en-US">
                <a:highlight>
                  <a:srgbClr val="00FFFF"/>
                </a:highlight>
              </a:rPr>
              <a:t>    def notify(self, to_address, subject, message):</a:t>
            </a:r>
          </a:p>
          <a:p>
            <a:r>
              <a:rPr lang="en-US">
                <a:highlight>
                  <a:srgbClr val="00FFFF"/>
                </a:highlight>
              </a:rPr>
              <a:t>        self.email_service.send_email(to_address, subject, message)</a:t>
            </a:r>
          </a:p>
          <a:p>
            <a:endParaRPr lang="en-US">
              <a:highlight>
                <a:srgbClr val="00FFFF"/>
              </a:highlight>
            </a:endParaRPr>
          </a:p>
          <a:p>
            <a:r>
              <a:rPr lang="en-US">
                <a:highlight>
                  <a:srgbClr val="00FFFF"/>
                </a:highlight>
              </a:rPr>
              <a:t># </a:t>
            </a:r>
            <a:r>
              <a:rPr lang="en-US">
                <a:highlight>
                  <a:srgbClr val="00FFFF"/>
                </a:highlight>
              </a:rPr>
              <a:t>تمرير خدمة البريد الإلكتروني إلى الخدمة التي تعتمد عليها</a:t>
            </a:r>
          </a:p>
          <a:p>
            <a:r>
              <a:rPr lang="en-US">
                <a:highlight>
                  <a:srgbClr val="00FFFF"/>
                </a:highlight>
              </a:rPr>
              <a:t>email_service = SendGridEmailService()</a:t>
            </a:r>
          </a:p>
          <a:p>
            <a:r>
              <a:rPr lang="en-US">
                <a:highlight>
                  <a:srgbClr val="00FFFF"/>
                </a:highlight>
              </a:rPr>
              <a:t>notification_service = NotificationService(email_service)</a:t>
            </a:r>
          </a:p>
          <a:p>
            <a:r>
              <a:rPr lang="en-US">
                <a:highlight>
                  <a:srgbClr val="00FFFF"/>
                </a:highlight>
              </a:rPr>
              <a:t>notification_service.notify('user@example.com', 'Hello!', 'This is a notification.')</a:t>
            </a:r>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5486400" cy="8229600"/>
          </a:xfrm>
          <a:prstGeom prst="rect">
            <a:avLst/>
          </a:prstGeom>
        </p:spPr>
      </p:pic>
      <p:sp>
        <p:nvSpPr>
          <p:cNvPr id="3" name="Text 0"/>
          <p:cNvSpPr/>
          <p:nvPr/>
        </p:nvSpPr>
        <p:spPr>
          <a:xfrm>
            <a:off x="6350437" y="736163"/>
            <a:ext cx="6789420" cy="848558"/>
          </a:xfrm>
          <a:prstGeom prst="rect">
            <a:avLst/>
          </a:prstGeom>
          <a:noFill/>
        </p:spPr>
        <p:txBody>
          <a:bodyPr wrap="none" lIns="0" tIns="0" rIns="0" bIns="0" rtlCol="0" anchor="t"/>
          <a:lstStyle/>
          <a:p>
            <a:pPr marL="0" indent="0">
              <a:lnSpc>
                <a:spcPts val="6650"/>
              </a:lnSpc>
              <a:buNone/>
            </a:pPr>
            <a:r>
              <a:rPr lang="en-US" sz="5300" b="1" kern="0" spc="-107" dirty="0">
                <a:solidFill>
                  <a:srgbClr val="F95F88"/>
                </a:solidFill>
                <a:latin typeface="Petrona" pitchFamily="34" charset="0"/>
                <a:ea typeface="Petrona" pitchFamily="34" charset="0"/>
                <a:cs typeface="Petrona" pitchFamily="34" charset="0"/>
              </a:rPr>
              <a:t>مقارنة بين المبدأ والبدائل</a:t>
            </a:r>
            <a:endParaRPr lang="en-US" sz="5300" dirty="0"/>
          </a:p>
        </p:txBody>
      </p:sp>
      <p:sp>
        <p:nvSpPr>
          <p:cNvPr id="4" name="Shape 1"/>
          <p:cNvSpPr/>
          <p:nvPr/>
        </p:nvSpPr>
        <p:spPr>
          <a:xfrm>
            <a:off x="6350437" y="1955006"/>
            <a:ext cx="7415927" cy="5538311"/>
          </a:xfrm>
          <a:prstGeom prst="roundRect">
            <a:avLst>
              <a:gd name="adj" fmla="val 1872"/>
            </a:avLst>
          </a:prstGeom>
          <a:noFill/>
          <a:ln w="15240">
            <a:solidFill>
              <a:srgbClr val="000000">
                <a:alpha val="8000"/>
              </a:srgbClr>
            </a:solidFill>
            <a:prstDash val="solid"/>
          </a:ln>
        </p:spPr>
        <p:txBody>
          <a:bodyPr/>
          <a:lstStyle/>
          <a:p/>
        </p:txBody>
      </p:sp>
      <p:sp>
        <p:nvSpPr>
          <p:cNvPr id="5" name="Shape 2"/>
          <p:cNvSpPr/>
          <p:nvPr/>
        </p:nvSpPr>
        <p:spPr>
          <a:xfrm>
            <a:off x="6365677" y="1970246"/>
            <a:ext cx="7385447" cy="1496616"/>
          </a:xfrm>
          <a:prstGeom prst="rect">
            <a:avLst/>
          </a:prstGeom>
          <a:solidFill>
            <a:srgbClr val="FFFFFF">
              <a:alpha val="4000"/>
            </a:srgbClr>
          </a:solidFill>
        </p:spPr>
        <p:txBody>
          <a:bodyPr/>
          <a:lstStyle/>
          <a:p/>
        </p:txBody>
      </p:sp>
      <p:sp>
        <p:nvSpPr>
          <p:cNvPr id="6" name="Text 3"/>
          <p:cNvSpPr/>
          <p:nvPr/>
        </p:nvSpPr>
        <p:spPr>
          <a:xfrm>
            <a:off x="6612493" y="2125980"/>
            <a:ext cx="97964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المبدأ</a:t>
            </a:r>
            <a:endParaRPr lang="en-US" sz="1900" dirty="0"/>
          </a:p>
        </p:txBody>
      </p:sp>
      <p:sp>
        <p:nvSpPr>
          <p:cNvPr id="7" name="Text 4"/>
          <p:cNvSpPr/>
          <p:nvPr/>
        </p:nvSpPr>
        <p:spPr>
          <a:xfrm>
            <a:off x="8093393" y="2125980"/>
            <a:ext cx="975836" cy="1185148"/>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الاعتماد على الواجهات</a:t>
            </a:r>
            <a:endParaRPr lang="en-US" sz="1900" dirty="0"/>
          </a:p>
        </p:txBody>
      </p:sp>
      <p:sp>
        <p:nvSpPr>
          <p:cNvPr id="8" name="Text 5"/>
          <p:cNvSpPr/>
          <p:nvPr/>
        </p:nvSpPr>
        <p:spPr>
          <a:xfrm>
            <a:off x="9570482" y="2125980"/>
            <a:ext cx="975836" cy="790099"/>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نمط المصنع</a:t>
            </a:r>
            <a:endParaRPr lang="en-US" sz="1900" dirty="0"/>
          </a:p>
        </p:txBody>
      </p:sp>
      <p:sp>
        <p:nvSpPr>
          <p:cNvPr id="9" name="Text 6"/>
          <p:cNvSpPr/>
          <p:nvPr/>
        </p:nvSpPr>
        <p:spPr>
          <a:xfrm>
            <a:off x="11047571" y="2125980"/>
            <a:ext cx="975836" cy="790099"/>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الاعتماد على الحزم</a:t>
            </a:r>
            <a:endParaRPr lang="en-US" sz="1900" dirty="0"/>
          </a:p>
        </p:txBody>
      </p:sp>
      <p:sp>
        <p:nvSpPr>
          <p:cNvPr id="10" name="Text 7"/>
          <p:cNvSpPr/>
          <p:nvPr/>
        </p:nvSpPr>
        <p:spPr>
          <a:xfrm>
            <a:off x="12524661" y="2125980"/>
            <a:ext cx="979646" cy="790099"/>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البرمجيات الوسيطة</a:t>
            </a:r>
            <a:endParaRPr lang="en-US" sz="1900" dirty="0"/>
          </a:p>
        </p:txBody>
      </p:sp>
      <p:sp>
        <p:nvSpPr>
          <p:cNvPr id="11" name="Shape 8"/>
          <p:cNvSpPr/>
          <p:nvPr/>
        </p:nvSpPr>
        <p:spPr>
          <a:xfrm>
            <a:off x="6365677" y="3466862"/>
            <a:ext cx="7385447" cy="1891665"/>
          </a:xfrm>
          <a:prstGeom prst="rect">
            <a:avLst/>
          </a:prstGeom>
          <a:solidFill>
            <a:srgbClr val="000000">
              <a:alpha val="4000"/>
            </a:srgbClr>
          </a:solidFill>
        </p:spPr>
        <p:txBody>
          <a:bodyPr/>
          <a:lstStyle/>
          <a:p/>
        </p:txBody>
      </p:sp>
      <p:sp>
        <p:nvSpPr>
          <p:cNvPr id="12" name="Text 9"/>
          <p:cNvSpPr/>
          <p:nvPr/>
        </p:nvSpPr>
        <p:spPr>
          <a:xfrm>
            <a:off x="6612493" y="3622596"/>
            <a:ext cx="97964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التركيز</a:t>
            </a:r>
            <a:endParaRPr lang="en-US" sz="1900" dirty="0"/>
          </a:p>
        </p:txBody>
      </p:sp>
      <p:sp>
        <p:nvSpPr>
          <p:cNvPr id="13" name="Text 10"/>
          <p:cNvSpPr/>
          <p:nvPr/>
        </p:nvSpPr>
        <p:spPr>
          <a:xfrm>
            <a:off x="8093393" y="3622596"/>
            <a:ext cx="975836" cy="1185148"/>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فصل الكود عن التفاصيل</a:t>
            </a:r>
            <a:endParaRPr lang="en-US" sz="1900" dirty="0"/>
          </a:p>
        </p:txBody>
      </p:sp>
      <p:sp>
        <p:nvSpPr>
          <p:cNvPr id="14" name="Text 11"/>
          <p:cNvSpPr/>
          <p:nvPr/>
        </p:nvSpPr>
        <p:spPr>
          <a:xfrm>
            <a:off x="9570482" y="3622596"/>
            <a:ext cx="975836" cy="1185148"/>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إنشاء الخدمات ديناميكيًا</a:t>
            </a:r>
            <a:endParaRPr lang="en-US" sz="1900" dirty="0"/>
          </a:p>
        </p:txBody>
      </p:sp>
      <p:sp>
        <p:nvSpPr>
          <p:cNvPr id="15" name="Text 12"/>
          <p:cNvSpPr/>
          <p:nvPr/>
        </p:nvSpPr>
        <p:spPr>
          <a:xfrm>
            <a:off x="11047571" y="3622596"/>
            <a:ext cx="975836" cy="1185148"/>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إدارة الاعتمادات</a:t>
            </a:r>
            <a:endParaRPr lang="en-US" sz="1900" dirty="0"/>
          </a:p>
        </p:txBody>
      </p:sp>
      <p:sp>
        <p:nvSpPr>
          <p:cNvPr id="16" name="Text 13"/>
          <p:cNvSpPr/>
          <p:nvPr/>
        </p:nvSpPr>
        <p:spPr>
          <a:xfrm>
            <a:off x="12524661" y="3622596"/>
            <a:ext cx="979646" cy="1580198"/>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معالجة التغييرات في الخدمات</a:t>
            </a:r>
            <a:endParaRPr lang="en-US" sz="1900" dirty="0"/>
          </a:p>
        </p:txBody>
      </p:sp>
      <p:sp>
        <p:nvSpPr>
          <p:cNvPr id="17" name="Shape 14"/>
          <p:cNvSpPr/>
          <p:nvPr/>
        </p:nvSpPr>
        <p:spPr>
          <a:xfrm>
            <a:off x="6365677" y="5358527"/>
            <a:ext cx="7385447" cy="706517"/>
          </a:xfrm>
          <a:prstGeom prst="rect">
            <a:avLst/>
          </a:prstGeom>
          <a:solidFill>
            <a:srgbClr val="FFFFFF">
              <a:alpha val="4000"/>
            </a:srgbClr>
          </a:solidFill>
        </p:spPr>
        <p:txBody>
          <a:bodyPr/>
          <a:lstStyle/>
          <a:p/>
        </p:txBody>
      </p:sp>
      <p:sp>
        <p:nvSpPr>
          <p:cNvPr id="18" name="Text 15"/>
          <p:cNvSpPr/>
          <p:nvPr/>
        </p:nvSpPr>
        <p:spPr>
          <a:xfrm>
            <a:off x="6612493" y="5514261"/>
            <a:ext cx="97964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المرونة</a:t>
            </a:r>
            <a:endParaRPr lang="en-US" sz="1900" dirty="0"/>
          </a:p>
        </p:txBody>
      </p:sp>
      <p:sp>
        <p:nvSpPr>
          <p:cNvPr id="19" name="Text 16"/>
          <p:cNvSpPr/>
          <p:nvPr/>
        </p:nvSpPr>
        <p:spPr>
          <a:xfrm>
            <a:off x="8093393" y="5514261"/>
            <a:ext cx="97583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عالية</a:t>
            </a:r>
            <a:endParaRPr lang="en-US" sz="1900" dirty="0"/>
          </a:p>
        </p:txBody>
      </p:sp>
      <p:sp>
        <p:nvSpPr>
          <p:cNvPr id="20" name="Text 17"/>
          <p:cNvSpPr/>
          <p:nvPr/>
        </p:nvSpPr>
        <p:spPr>
          <a:xfrm>
            <a:off x="9570482" y="5514261"/>
            <a:ext cx="97583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متوسطة</a:t>
            </a:r>
            <a:endParaRPr lang="en-US" sz="1900" dirty="0"/>
          </a:p>
        </p:txBody>
      </p:sp>
      <p:sp>
        <p:nvSpPr>
          <p:cNvPr id="21" name="Text 18"/>
          <p:cNvSpPr/>
          <p:nvPr/>
        </p:nvSpPr>
        <p:spPr>
          <a:xfrm>
            <a:off x="11047571" y="5514261"/>
            <a:ext cx="97583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عالية</a:t>
            </a:r>
            <a:endParaRPr lang="en-US" sz="1900" dirty="0"/>
          </a:p>
        </p:txBody>
      </p:sp>
      <p:sp>
        <p:nvSpPr>
          <p:cNvPr id="22" name="Text 19"/>
          <p:cNvSpPr/>
          <p:nvPr/>
        </p:nvSpPr>
        <p:spPr>
          <a:xfrm>
            <a:off x="12524661" y="5514261"/>
            <a:ext cx="97964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عالية</a:t>
            </a:r>
            <a:endParaRPr lang="en-US" sz="1900" dirty="0"/>
          </a:p>
        </p:txBody>
      </p:sp>
      <p:sp>
        <p:nvSpPr>
          <p:cNvPr id="23" name="Shape 20"/>
          <p:cNvSpPr/>
          <p:nvPr/>
        </p:nvSpPr>
        <p:spPr>
          <a:xfrm>
            <a:off x="6365677" y="6065044"/>
            <a:ext cx="7385447" cy="706517"/>
          </a:xfrm>
          <a:prstGeom prst="rect">
            <a:avLst/>
          </a:prstGeom>
          <a:solidFill>
            <a:srgbClr val="000000">
              <a:alpha val="4000"/>
            </a:srgbClr>
          </a:solidFill>
        </p:spPr>
        <p:txBody>
          <a:bodyPr/>
          <a:lstStyle/>
          <a:p/>
        </p:txBody>
      </p:sp>
      <p:sp>
        <p:nvSpPr>
          <p:cNvPr id="24" name="Text 21"/>
          <p:cNvSpPr/>
          <p:nvPr/>
        </p:nvSpPr>
        <p:spPr>
          <a:xfrm>
            <a:off x="6612493" y="6220777"/>
            <a:ext cx="97964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التوسع</a:t>
            </a:r>
            <a:endParaRPr lang="en-US" sz="1900" dirty="0"/>
          </a:p>
        </p:txBody>
      </p:sp>
      <p:sp>
        <p:nvSpPr>
          <p:cNvPr id="25" name="Text 22"/>
          <p:cNvSpPr/>
          <p:nvPr/>
        </p:nvSpPr>
        <p:spPr>
          <a:xfrm>
            <a:off x="8093393" y="6220777"/>
            <a:ext cx="97583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متوسط</a:t>
            </a:r>
            <a:endParaRPr lang="en-US" sz="1900" dirty="0"/>
          </a:p>
        </p:txBody>
      </p:sp>
      <p:sp>
        <p:nvSpPr>
          <p:cNvPr id="26" name="Text 23"/>
          <p:cNvSpPr/>
          <p:nvPr/>
        </p:nvSpPr>
        <p:spPr>
          <a:xfrm>
            <a:off x="9570482" y="6220777"/>
            <a:ext cx="97583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عالي</a:t>
            </a:r>
            <a:endParaRPr lang="en-US" sz="1900" dirty="0"/>
          </a:p>
        </p:txBody>
      </p:sp>
      <p:sp>
        <p:nvSpPr>
          <p:cNvPr id="27" name="Text 24"/>
          <p:cNvSpPr/>
          <p:nvPr/>
        </p:nvSpPr>
        <p:spPr>
          <a:xfrm>
            <a:off x="11047571" y="6220777"/>
            <a:ext cx="97583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عالي</a:t>
            </a:r>
            <a:endParaRPr lang="en-US" sz="1900" dirty="0"/>
          </a:p>
        </p:txBody>
      </p:sp>
      <p:sp>
        <p:nvSpPr>
          <p:cNvPr id="28" name="Text 25"/>
          <p:cNvSpPr/>
          <p:nvPr/>
        </p:nvSpPr>
        <p:spPr>
          <a:xfrm>
            <a:off x="12524661" y="6220777"/>
            <a:ext cx="97964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عالي</a:t>
            </a:r>
            <a:endParaRPr lang="en-US" sz="1900" dirty="0"/>
          </a:p>
        </p:txBody>
      </p:sp>
      <p:sp>
        <p:nvSpPr>
          <p:cNvPr id="29" name="Shape 26"/>
          <p:cNvSpPr/>
          <p:nvPr/>
        </p:nvSpPr>
        <p:spPr>
          <a:xfrm>
            <a:off x="6365677" y="6771561"/>
            <a:ext cx="7385447" cy="706517"/>
          </a:xfrm>
          <a:prstGeom prst="rect">
            <a:avLst/>
          </a:prstGeom>
          <a:solidFill>
            <a:srgbClr val="FFFFFF">
              <a:alpha val="4000"/>
            </a:srgbClr>
          </a:solidFill>
        </p:spPr>
        <p:txBody>
          <a:bodyPr/>
          <a:lstStyle/>
          <a:p/>
        </p:txBody>
      </p:sp>
      <p:sp>
        <p:nvSpPr>
          <p:cNvPr id="30" name="Text 27"/>
          <p:cNvSpPr/>
          <p:nvPr/>
        </p:nvSpPr>
        <p:spPr>
          <a:xfrm>
            <a:off x="6612493" y="6927294"/>
            <a:ext cx="97964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التعقيد</a:t>
            </a:r>
            <a:endParaRPr lang="en-US" sz="1900" dirty="0"/>
          </a:p>
        </p:txBody>
      </p:sp>
      <p:sp>
        <p:nvSpPr>
          <p:cNvPr id="31" name="Text 28"/>
          <p:cNvSpPr/>
          <p:nvPr/>
        </p:nvSpPr>
        <p:spPr>
          <a:xfrm>
            <a:off x="8093393" y="6927294"/>
            <a:ext cx="97583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متوسط</a:t>
            </a:r>
            <a:endParaRPr lang="en-US" sz="1900" dirty="0"/>
          </a:p>
        </p:txBody>
      </p:sp>
      <p:sp>
        <p:nvSpPr>
          <p:cNvPr id="32" name="Text 29"/>
          <p:cNvSpPr/>
          <p:nvPr/>
        </p:nvSpPr>
        <p:spPr>
          <a:xfrm>
            <a:off x="9570482" y="6927294"/>
            <a:ext cx="97583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متوسط</a:t>
            </a:r>
            <a:endParaRPr lang="en-US" sz="1900" dirty="0"/>
          </a:p>
        </p:txBody>
      </p:sp>
      <p:sp>
        <p:nvSpPr>
          <p:cNvPr id="33" name="Text 30"/>
          <p:cNvSpPr/>
          <p:nvPr/>
        </p:nvSpPr>
        <p:spPr>
          <a:xfrm>
            <a:off x="11047571" y="6927294"/>
            <a:ext cx="97583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عالي</a:t>
            </a:r>
            <a:endParaRPr lang="en-US" sz="1900" dirty="0"/>
          </a:p>
        </p:txBody>
      </p:sp>
      <p:sp>
        <p:nvSpPr>
          <p:cNvPr id="34" name="Text 31"/>
          <p:cNvSpPr/>
          <p:nvPr/>
        </p:nvSpPr>
        <p:spPr>
          <a:xfrm>
            <a:off x="12524661" y="6927294"/>
            <a:ext cx="979646" cy="395049"/>
          </a:xfrm>
          <a:prstGeom prst="rect">
            <a:avLst/>
          </a:prstGeom>
          <a:noFill/>
        </p:spPr>
        <p:txBody>
          <a:bodyPr wrap="non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عالي</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9144000" y="0"/>
            <a:ext cx="5486400" cy="8229600"/>
          </a:xfrm>
          <a:prstGeom prst="rect">
            <a:avLst/>
          </a:prstGeom>
        </p:spPr>
      </p:pic>
      <p:sp>
        <p:nvSpPr>
          <p:cNvPr id="3" name="Text 0"/>
          <p:cNvSpPr/>
          <p:nvPr/>
        </p:nvSpPr>
        <p:spPr>
          <a:xfrm>
            <a:off x="660916" y="671870"/>
            <a:ext cx="5193744" cy="649129"/>
          </a:xfrm>
          <a:prstGeom prst="rect">
            <a:avLst/>
          </a:prstGeom>
          <a:noFill/>
        </p:spPr>
        <p:txBody>
          <a:bodyPr wrap="none" lIns="0" tIns="0" rIns="0" bIns="0" rtlCol="0" anchor="t"/>
          <a:lstStyle/>
          <a:p>
            <a:pPr marL="0" indent="0">
              <a:lnSpc>
                <a:spcPts val="5100"/>
              </a:lnSpc>
              <a:buNone/>
            </a:pPr>
            <a:r>
              <a:rPr lang="en-US" sz="4050" b="1" kern="0" spc="-82" dirty="0">
                <a:solidFill>
                  <a:srgbClr val="F95F88"/>
                </a:solidFill>
                <a:latin typeface="Petrona" pitchFamily="34" charset="0"/>
                <a:ea typeface="Petrona" pitchFamily="34" charset="0"/>
                <a:cs typeface="Petrona" pitchFamily="34" charset="0"/>
              </a:rPr>
              <a:t>الخلاصة</a:t>
            </a:r>
            <a:endParaRPr lang="en-US" sz="4050" dirty="0"/>
          </a:p>
        </p:txBody>
      </p:sp>
      <p:pic>
        <p:nvPicPr>
          <p:cNvPr id="4" name="Image 1" descr="preencoded.png"/>
          <p:cNvPicPr>
            <a:picLocks noChangeAspect="1"/>
          </p:cNvPicPr>
          <p:nvPr/>
        </p:nvPicPr>
        <p:blipFill>
          <a:blip r:embed="rId2"/>
          <a:srcRect/>
          <a:stretch>
            <a:fillRect/>
          </a:stretch>
        </p:blipFill>
        <p:spPr>
          <a:xfrm>
            <a:off x="660916" y="1604248"/>
            <a:ext cx="944285" cy="1510903"/>
          </a:xfrm>
          <a:prstGeom prst="rect">
            <a:avLst/>
          </a:prstGeom>
        </p:spPr>
      </p:pic>
      <p:sp>
        <p:nvSpPr>
          <p:cNvPr id="5" name="Text 1"/>
          <p:cNvSpPr/>
          <p:nvPr/>
        </p:nvSpPr>
        <p:spPr>
          <a:xfrm>
            <a:off x="1888450" y="1793081"/>
            <a:ext cx="2596872" cy="324564"/>
          </a:xfrm>
          <a:prstGeom prst="rect">
            <a:avLst/>
          </a:prstGeom>
          <a:noFill/>
        </p:spPr>
        <p:txBody>
          <a:bodyPr wrap="none" lIns="0" tIns="0" rIns="0" bIns="0" rtlCol="0" anchor="t"/>
          <a:lstStyle/>
          <a:p>
            <a:pPr marL="0" indent="0" algn="l">
              <a:lnSpc>
                <a:spcPts val="2550"/>
              </a:lnSpc>
              <a:buNone/>
            </a:pPr>
            <a:r>
              <a:rPr lang="en-US" sz="2000" b="1" kern="0" spc="-41" dirty="0">
                <a:solidFill>
                  <a:srgbClr val="272525"/>
                </a:solidFill>
                <a:latin typeface="Petrona" pitchFamily="34" charset="0"/>
                <a:ea typeface="Petrona" pitchFamily="34" charset="0"/>
                <a:cs typeface="Petrona" pitchFamily="34" charset="0"/>
              </a:rPr>
              <a:t>فصل التكوينات</a:t>
            </a:r>
            <a:endParaRPr lang="en-US" sz="2000" dirty="0"/>
          </a:p>
        </p:txBody>
      </p:sp>
      <p:sp>
        <p:nvSpPr>
          <p:cNvPr id="6" name="Text 2"/>
          <p:cNvSpPr/>
          <p:nvPr/>
        </p:nvSpPr>
        <p:spPr>
          <a:xfrm>
            <a:off x="1888450" y="2230874"/>
            <a:ext cx="6594634" cy="302062"/>
          </a:xfrm>
          <a:prstGeom prst="rect">
            <a:avLst/>
          </a:prstGeom>
          <a:noFill/>
        </p:spPr>
        <p:txBody>
          <a:bodyPr wrap="none" lIns="0" tIns="0" rIns="0" bIns="0" rtlCol="0" anchor="t"/>
          <a:lstStyle/>
          <a:p>
            <a:pPr marL="0" indent="0" algn="l">
              <a:lnSpc>
                <a:spcPts val="2350"/>
              </a:lnSpc>
              <a:buNone/>
            </a:pPr>
            <a:r>
              <a:rPr lang="en-US" sz="1450" kern="0" spc="-30" dirty="0">
                <a:solidFill>
                  <a:srgbClr val="272525"/>
                </a:solidFill>
                <a:latin typeface="Inter" pitchFamily="34" charset="0"/>
                <a:ea typeface="Inter" pitchFamily="34" charset="0"/>
                <a:cs typeface="Inter" pitchFamily="34" charset="0"/>
              </a:rPr>
              <a:t>فصل التكوينات عن الكود الأساسي باستخدام المتغيرات البيئية.</a:t>
            </a:r>
            <a:endParaRPr lang="en-US" sz="1450" dirty="0"/>
          </a:p>
        </p:txBody>
      </p:sp>
      <p:pic>
        <p:nvPicPr>
          <p:cNvPr id="7" name="Image 2" descr="preencoded.png"/>
          <p:cNvPicPr>
            <a:picLocks noChangeAspect="1"/>
          </p:cNvPicPr>
          <p:nvPr/>
        </p:nvPicPr>
        <p:blipFill>
          <a:blip r:embed="rId3"/>
          <a:srcRect/>
          <a:stretch>
            <a:fillRect/>
          </a:stretch>
        </p:blipFill>
        <p:spPr>
          <a:xfrm>
            <a:off x="660916" y="3115151"/>
            <a:ext cx="944285" cy="1510903"/>
          </a:xfrm>
          <a:prstGeom prst="rect">
            <a:avLst/>
          </a:prstGeom>
        </p:spPr>
      </p:pic>
      <p:sp>
        <p:nvSpPr>
          <p:cNvPr id="8" name="Text 3"/>
          <p:cNvSpPr/>
          <p:nvPr/>
        </p:nvSpPr>
        <p:spPr>
          <a:xfrm>
            <a:off x="1888450" y="3303984"/>
            <a:ext cx="2596872" cy="324564"/>
          </a:xfrm>
          <a:prstGeom prst="rect">
            <a:avLst/>
          </a:prstGeom>
          <a:noFill/>
        </p:spPr>
        <p:txBody>
          <a:bodyPr wrap="none" lIns="0" tIns="0" rIns="0" bIns="0" rtlCol="0" anchor="t"/>
          <a:lstStyle/>
          <a:p>
            <a:pPr marL="0" indent="0" algn="l">
              <a:lnSpc>
                <a:spcPts val="2550"/>
              </a:lnSpc>
              <a:buNone/>
            </a:pPr>
            <a:r>
              <a:rPr lang="en-US" sz="2000" b="1" kern="0" spc="-41" dirty="0">
                <a:solidFill>
                  <a:srgbClr val="272525"/>
                </a:solidFill>
                <a:latin typeface="Petrona" pitchFamily="34" charset="0"/>
                <a:ea typeface="Petrona" pitchFamily="34" charset="0"/>
                <a:cs typeface="Petrona" pitchFamily="34" charset="0"/>
              </a:rPr>
              <a:t>التكيف السريع</a:t>
            </a:r>
            <a:endParaRPr lang="en-US" sz="2000" dirty="0"/>
          </a:p>
        </p:txBody>
      </p:sp>
      <p:sp>
        <p:nvSpPr>
          <p:cNvPr id="9" name="Text 4"/>
          <p:cNvSpPr/>
          <p:nvPr/>
        </p:nvSpPr>
        <p:spPr>
          <a:xfrm>
            <a:off x="1888450" y="3741777"/>
            <a:ext cx="6594634" cy="302062"/>
          </a:xfrm>
          <a:prstGeom prst="rect">
            <a:avLst/>
          </a:prstGeom>
          <a:noFill/>
        </p:spPr>
        <p:txBody>
          <a:bodyPr wrap="none" lIns="0" tIns="0" rIns="0" bIns="0" rtlCol="0" anchor="t"/>
          <a:lstStyle/>
          <a:p>
            <a:pPr marL="0" indent="0" algn="l">
              <a:lnSpc>
                <a:spcPts val="2350"/>
              </a:lnSpc>
              <a:buNone/>
            </a:pPr>
            <a:r>
              <a:rPr lang="en-US" sz="1450" kern="0" spc="-30" dirty="0">
                <a:solidFill>
                  <a:srgbClr val="272525"/>
                </a:solidFill>
                <a:latin typeface="Inter" pitchFamily="34" charset="0"/>
                <a:ea typeface="Inter" pitchFamily="34" charset="0"/>
                <a:cs typeface="Inter" pitchFamily="34" charset="0"/>
              </a:rPr>
              <a:t>إمكانية التبديل بين الخدمات بسرعة لمواكبة التغييرات والتوسع.</a:t>
            </a:r>
            <a:endParaRPr lang="en-US" sz="1450" dirty="0"/>
          </a:p>
        </p:txBody>
      </p:sp>
      <p:pic>
        <p:nvPicPr>
          <p:cNvPr id="10" name="Image 3" descr="preencoded.png"/>
          <p:cNvPicPr>
            <a:picLocks noChangeAspect="1"/>
          </p:cNvPicPr>
          <p:nvPr/>
        </p:nvPicPr>
        <p:blipFill>
          <a:blip r:embed="rId4"/>
          <a:srcRect/>
          <a:stretch>
            <a:fillRect/>
          </a:stretch>
        </p:blipFill>
        <p:spPr>
          <a:xfrm>
            <a:off x="660916" y="4626054"/>
            <a:ext cx="944285" cy="1510903"/>
          </a:xfrm>
          <a:prstGeom prst="rect">
            <a:avLst/>
          </a:prstGeom>
        </p:spPr>
      </p:pic>
      <p:sp>
        <p:nvSpPr>
          <p:cNvPr id="11" name="Text 5"/>
          <p:cNvSpPr/>
          <p:nvPr/>
        </p:nvSpPr>
        <p:spPr>
          <a:xfrm>
            <a:off x="1888450" y="4814888"/>
            <a:ext cx="2596872" cy="324564"/>
          </a:xfrm>
          <a:prstGeom prst="rect">
            <a:avLst/>
          </a:prstGeom>
          <a:noFill/>
        </p:spPr>
        <p:txBody>
          <a:bodyPr wrap="none" lIns="0" tIns="0" rIns="0" bIns="0" rtlCol="0" anchor="t"/>
          <a:lstStyle/>
          <a:p>
            <a:pPr marL="0" indent="0" algn="l">
              <a:lnSpc>
                <a:spcPts val="2550"/>
              </a:lnSpc>
              <a:buNone/>
            </a:pPr>
            <a:r>
              <a:rPr lang="en-US" sz="2000" b="1" kern="0" spc="-41" dirty="0">
                <a:solidFill>
                  <a:srgbClr val="272525"/>
                </a:solidFill>
                <a:latin typeface="Petrona" pitchFamily="34" charset="0"/>
                <a:ea typeface="Petrona" pitchFamily="34" charset="0"/>
                <a:cs typeface="Petrona" pitchFamily="34" charset="0"/>
              </a:rPr>
              <a:t>بيئات مختلفة</a:t>
            </a:r>
            <a:endParaRPr lang="en-US" sz="2000" dirty="0"/>
          </a:p>
        </p:txBody>
      </p:sp>
      <p:sp>
        <p:nvSpPr>
          <p:cNvPr id="12" name="Text 6"/>
          <p:cNvSpPr/>
          <p:nvPr/>
        </p:nvSpPr>
        <p:spPr>
          <a:xfrm>
            <a:off x="1888450" y="5252680"/>
            <a:ext cx="6594634" cy="302062"/>
          </a:xfrm>
          <a:prstGeom prst="rect">
            <a:avLst/>
          </a:prstGeom>
          <a:noFill/>
        </p:spPr>
        <p:txBody>
          <a:bodyPr wrap="none" lIns="0" tIns="0" rIns="0" bIns="0" rtlCol="0" anchor="t"/>
          <a:lstStyle/>
          <a:p>
            <a:pPr marL="0" indent="0" algn="l">
              <a:lnSpc>
                <a:spcPts val="2350"/>
              </a:lnSpc>
              <a:buNone/>
            </a:pPr>
            <a:r>
              <a:rPr lang="en-US" sz="1450" kern="0" spc="-30" dirty="0">
                <a:solidFill>
                  <a:srgbClr val="272525"/>
                </a:solidFill>
                <a:latin typeface="Inter" pitchFamily="34" charset="0"/>
                <a:ea typeface="Inter" pitchFamily="34" charset="0"/>
                <a:cs typeface="Inter" pitchFamily="34" charset="0"/>
              </a:rPr>
              <a:t>تهيئة الخدمات بسهولة لكل بيئة (تطوير، اختبار، إنتاج).</a:t>
            </a:r>
            <a:endParaRPr lang="en-US" sz="1450" dirty="0"/>
          </a:p>
        </p:txBody>
      </p:sp>
      <p:sp>
        <p:nvSpPr>
          <p:cNvPr id="13" name="Text 7"/>
          <p:cNvSpPr/>
          <p:nvPr/>
        </p:nvSpPr>
        <p:spPr>
          <a:xfrm>
            <a:off x="660916" y="6349365"/>
            <a:ext cx="7822168" cy="1208246"/>
          </a:xfrm>
          <a:prstGeom prst="rect">
            <a:avLst/>
          </a:prstGeom>
          <a:noFill/>
        </p:spPr>
        <p:txBody>
          <a:bodyPr wrap="square" lIns="0" tIns="0" rIns="0" bIns="0" rtlCol="0" anchor="t"/>
          <a:lstStyle/>
          <a:p>
            <a:pPr marL="0" indent="0">
              <a:lnSpc>
                <a:spcPts val="2350"/>
              </a:lnSpc>
              <a:buNone/>
            </a:pPr>
            <a:r>
              <a:rPr lang="en-US" sz="1450" kern="0" spc="-30" dirty="0">
                <a:solidFill>
                  <a:srgbClr val="272525"/>
                </a:solidFill>
                <a:latin typeface="Inter" pitchFamily="34" charset="0"/>
                <a:ea typeface="Inter" pitchFamily="34" charset="0"/>
                <a:cs typeface="Inter" pitchFamily="34" charset="0"/>
              </a:rPr>
              <a:t>مبدأ استبدال الخدمة (</a:t>
            </a:r>
            <a:r>
              <a:rPr lang="en-US" sz="1450" kern="0" spc="-30" dirty="0">
                <a:solidFill>
                  <a:srgbClr val="272525"/>
                </a:solidFill>
                <a:latin typeface="Inter" pitchFamily="34" charset="0"/>
                <a:ea typeface="Inter" pitchFamily="34" charset="0"/>
                <a:cs typeface="Inter" pitchFamily="34" charset="0"/>
              </a:rPr>
              <a:t>Service Substitution Principle) </a:t>
            </a:r>
            <a:r>
              <a:rPr lang="en-US" sz="1450" kern="0" spc="-30" dirty="0">
                <a:solidFill>
                  <a:srgbClr val="272525"/>
                </a:solidFill>
                <a:latin typeface="Inter" pitchFamily="34" charset="0"/>
                <a:ea typeface="Inter" pitchFamily="34" charset="0"/>
                <a:cs typeface="Inter" pitchFamily="34" charset="0"/>
              </a:rPr>
              <a:t>هو أداة قوية لتحقيق المرونة والتكيف في التطبيقات البرمجية. من خلال فصل التكوينات عن الكود الأساسي واستخدام المتغيرات البيئية، يمكن للمطورين استبدال الخدمات بسهولة دون الحاجة إلى إجراء تغييرات كبيرة في الأكواد. هذا المبدأ يوفر العديد من الفوائد مثل قابلية الصيانة والتكيف السريع والقدرة على التعامل مع بيئات مختلفة.</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5486400" cy="8229600"/>
          </a:xfrm>
          <a:prstGeom prst="rect">
            <a:avLst/>
          </a:prstGeom>
        </p:spPr>
      </p:pic>
      <p:sp>
        <p:nvSpPr>
          <p:cNvPr id="3" name="Text 0"/>
          <p:cNvSpPr/>
          <p:nvPr/>
        </p:nvSpPr>
        <p:spPr>
          <a:xfrm>
            <a:off x="6350437" y="1925122"/>
            <a:ext cx="6789420" cy="848558"/>
          </a:xfrm>
          <a:prstGeom prst="rect">
            <a:avLst/>
          </a:prstGeom>
          <a:noFill/>
        </p:spPr>
        <p:txBody>
          <a:bodyPr wrap="none" lIns="0" tIns="0" rIns="0" bIns="0" rtlCol="0" anchor="t"/>
          <a:lstStyle/>
          <a:p>
            <a:pPr marL="0" indent="0">
              <a:lnSpc>
                <a:spcPts val="6650"/>
              </a:lnSpc>
              <a:buNone/>
            </a:pPr>
            <a:r>
              <a:rPr lang="en-US" sz="5300" b="1" kern="0" spc="-107" dirty="0">
                <a:solidFill>
                  <a:srgbClr val="F95F88"/>
                </a:solidFill>
                <a:latin typeface="Petrona" pitchFamily="34" charset="0"/>
                <a:ea typeface="Petrona" pitchFamily="34" charset="0"/>
                <a:cs typeface="Petrona" pitchFamily="34" charset="0"/>
              </a:rPr>
              <a:t>الخاتمة</a:t>
            </a:r>
            <a:endParaRPr lang="en-US" sz="5300" dirty="0"/>
          </a:p>
        </p:txBody>
      </p:sp>
      <p:sp>
        <p:nvSpPr>
          <p:cNvPr id="4" name="Text 1"/>
          <p:cNvSpPr/>
          <p:nvPr/>
        </p:nvSpPr>
        <p:spPr>
          <a:xfrm>
            <a:off x="6350437" y="3143964"/>
            <a:ext cx="7415927" cy="3160395"/>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مبدأ استبدال الخدمة هو أحد المبادئ الأساسية في تصميم البرمجيات الحديثة. من خلال فصل التكوينات عن الكود الأساسي واستخدام المتغيرات البيئية، يمكن للمطورين تحقيق مرونة كبيرة في التطوير والصيانة. هذا المبدأ يوفر العديد من الفوائد مثل سهولة التبديل بين الخدمات، وإمكانية التكيف مع بيئات مختلفة، وتحسين قابلية الصيانة للتطبيقات. بالإضافة إلى ذلك، هناك بدائل أخرى مثل الاعتماد على الواجهات ونمط المصنع والبرمجيات الوسيطة التي يمكن أن تحقق أهداف مشابهة. في النهاية، اختيار المبدأ أو البديل المناسب يعتمد على احتياجات المشروع والسياق الذي يعمل فيه.</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2308741"/>
          </a:xfrm>
          <a:prstGeom prst="rect">
            <a:avLst/>
          </a:prstGeom>
        </p:spPr>
      </p:pic>
      <p:sp>
        <p:nvSpPr>
          <p:cNvPr id="3" name="Text 0"/>
          <p:cNvSpPr/>
          <p:nvPr/>
        </p:nvSpPr>
        <p:spPr>
          <a:xfrm>
            <a:off x="646390" y="2963228"/>
            <a:ext cx="5079206" cy="634841"/>
          </a:xfrm>
          <a:prstGeom prst="rect">
            <a:avLst/>
          </a:prstGeom>
          <a:noFill/>
        </p:spPr>
        <p:txBody>
          <a:bodyPr wrap="none" lIns="0" tIns="0" rIns="0" bIns="0" rtlCol="0" anchor="t"/>
          <a:lstStyle/>
          <a:p>
            <a:pPr marL="0" indent="0">
              <a:lnSpc>
                <a:spcPts val="4950"/>
              </a:lnSpc>
              <a:buNone/>
            </a:pPr>
            <a:r>
              <a:rPr lang="en-US" sz="3950" b="1" kern="0" spc="-80" dirty="0">
                <a:solidFill>
                  <a:srgbClr val="F95F88"/>
                </a:solidFill>
                <a:latin typeface="Petrona" pitchFamily="34" charset="0"/>
                <a:ea typeface="Petrona" pitchFamily="34" charset="0"/>
                <a:cs typeface="Petrona" pitchFamily="34" charset="0"/>
              </a:rPr>
              <a:t>المرونة في التغيير</a:t>
            </a:r>
            <a:endParaRPr lang="en-US" sz="3950" dirty="0"/>
          </a:p>
        </p:txBody>
      </p:sp>
      <p:sp>
        <p:nvSpPr>
          <p:cNvPr id="4" name="Shape 1"/>
          <p:cNvSpPr/>
          <p:nvPr/>
        </p:nvSpPr>
        <p:spPr>
          <a:xfrm>
            <a:off x="646390" y="5725001"/>
            <a:ext cx="13337619" cy="22860"/>
          </a:xfrm>
          <a:prstGeom prst="roundRect">
            <a:avLst>
              <a:gd name="adj" fmla="val 339346"/>
            </a:avLst>
          </a:prstGeom>
          <a:solidFill>
            <a:srgbClr val="C6BDDA"/>
          </a:solidFill>
        </p:spPr>
        <p:txBody>
          <a:bodyPr/>
          <a:lstStyle/>
          <a:p/>
        </p:txBody>
      </p:sp>
      <p:sp>
        <p:nvSpPr>
          <p:cNvPr id="5" name="Shape 2"/>
          <p:cNvSpPr/>
          <p:nvPr/>
        </p:nvSpPr>
        <p:spPr>
          <a:xfrm>
            <a:off x="3923109" y="5078611"/>
            <a:ext cx="22860" cy="646390"/>
          </a:xfrm>
          <a:prstGeom prst="roundRect">
            <a:avLst>
              <a:gd name="adj" fmla="val 339346"/>
            </a:avLst>
          </a:prstGeom>
          <a:solidFill>
            <a:srgbClr val="C6BDDA"/>
          </a:solidFill>
        </p:spPr>
        <p:txBody>
          <a:bodyPr/>
          <a:lstStyle/>
          <a:p/>
        </p:txBody>
      </p:sp>
      <p:sp>
        <p:nvSpPr>
          <p:cNvPr id="6" name="Shape 3"/>
          <p:cNvSpPr/>
          <p:nvPr/>
        </p:nvSpPr>
        <p:spPr>
          <a:xfrm>
            <a:off x="3726775" y="5517237"/>
            <a:ext cx="415528" cy="415528"/>
          </a:xfrm>
          <a:prstGeom prst="roundRect">
            <a:avLst>
              <a:gd name="adj" fmla="val 18669"/>
            </a:avLst>
          </a:prstGeom>
          <a:solidFill>
            <a:srgbClr val="E0D7F4"/>
          </a:solidFill>
          <a:ln w="7620">
            <a:solidFill>
              <a:srgbClr val="C6BDDA"/>
            </a:solidFill>
            <a:prstDash val="solid"/>
          </a:ln>
        </p:spPr>
        <p:txBody>
          <a:bodyPr/>
          <a:lstStyle/>
          <a:p/>
        </p:txBody>
      </p:sp>
      <p:sp>
        <p:nvSpPr>
          <p:cNvPr id="7" name="Text 4"/>
          <p:cNvSpPr/>
          <p:nvPr/>
        </p:nvSpPr>
        <p:spPr>
          <a:xfrm>
            <a:off x="3872270" y="5572601"/>
            <a:ext cx="124420" cy="304800"/>
          </a:xfrm>
          <a:prstGeom prst="rect">
            <a:avLst/>
          </a:prstGeom>
          <a:noFill/>
        </p:spPr>
        <p:txBody>
          <a:bodyPr wrap="none" lIns="0" tIns="0" rIns="0" bIns="0" rtlCol="0" anchor="t"/>
          <a:lstStyle/>
          <a:p>
            <a:pPr marL="0" indent="0" algn="ctr">
              <a:lnSpc>
                <a:spcPts val="2350"/>
              </a:lnSpc>
              <a:buNone/>
            </a:pPr>
            <a:r>
              <a:rPr lang="en-US" sz="2350" b="1" kern="0" spc="-48" dirty="0">
                <a:solidFill>
                  <a:srgbClr val="272525"/>
                </a:solidFill>
                <a:latin typeface="Petrona" pitchFamily="34" charset="0"/>
                <a:ea typeface="Petrona" pitchFamily="34" charset="0"/>
                <a:cs typeface="Petrona" pitchFamily="34" charset="0"/>
              </a:rPr>
              <a:t>1</a:t>
            </a:r>
            <a:endParaRPr lang="en-US" sz="2350" dirty="0"/>
          </a:p>
        </p:txBody>
      </p:sp>
      <p:sp>
        <p:nvSpPr>
          <p:cNvPr id="8" name="Text 5"/>
          <p:cNvSpPr/>
          <p:nvPr/>
        </p:nvSpPr>
        <p:spPr>
          <a:xfrm>
            <a:off x="2664738" y="3875008"/>
            <a:ext cx="2539603" cy="317421"/>
          </a:xfrm>
          <a:prstGeom prst="rect">
            <a:avLst/>
          </a:prstGeom>
          <a:noFill/>
        </p:spPr>
        <p:txBody>
          <a:bodyPr wrap="none" lIns="0" tIns="0" rIns="0" bIns="0" rtlCol="0" anchor="t"/>
          <a:lstStyle/>
          <a:p>
            <a:pPr marL="0" indent="0" algn="ctr">
              <a:lnSpc>
                <a:spcPts val="2450"/>
              </a:lnSpc>
              <a:buNone/>
            </a:pPr>
            <a:r>
              <a:rPr lang="en-US" sz="1950" b="1" kern="0" spc="-40" dirty="0">
                <a:solidFill>
                  <a:srgbClr val="272525"/>
                </a:solidFill>
                <a:latin typeface="Petrona" pitchFamily="34" charset="0"/>
                <a:ea typeface="Petrona" pitchFamily="34" charset="0"/>
                <a:cs typeface="Petrona" pitchFamily="34" charset="0"/>
              </a:rPr>
              <a:t>فصل التكوينات</a:t>
            </a:r>
            <a:endParaRPr lang="en-US" sz="1950" dirty="0"/>
          </a:p>
        </p:txBody>
      </p:sp>
      <p:sp>
        <p:nvSpPr>
          <p:cNvPr id="9" name="Text 6"/>
          <p:cNvSpPr/>
          <p:nvPr/>
        </p:nvSpPr>
        <p:spPr>
          <a:xfrm>
            <a:off x="831056" y="4303157"/>
            <a:ext cx="6207085" cy="590788"/>
          </a:xfrm>
          <a:prstGeom prst="rect">
            <a:avLst/>
          </a:prstGeom>
          <a:noFill/>
        </p:spPr>
        <p:txBody>
          <a:bodyPr wrap="square" lIns="0" tIns="0" rIns="0" bIns="0" rtlCol="0" anchor="t"/>
          <a:lstStyle/>
          <a:p>
            <a:pPr marL="0" indent="0" algn="ctr">
              <a:lnSpc>
                <a:spcPts val="2300"/>
              </a:lnSpc>
              <a:buNone/>
            </a:pPr>
            <a:r>
              <a:rPr lang="en-US" sz="1450" kern="0" spc="-29" dirty="0">
                <a:solidFill>
                  <a:srgbClr val="272525"/>
                </a:solidFill>
                <a:latin typeface="Inter" pitchFamily="34" charset="0"/>
                <a:ea typeface="Inter" pitchFamily="34" charset="0"/>
                <a:cs typeface="Inter" pitchFamily="34" charset="0"/>
              </a:rPr>
              <a:t>يعتمد هذا المبدأ على فصل التكوينات (مثل المضيف والمنفذ) عن الكود البرمجي، مما يتيح القدرة على تغيير الخدمات المستخدمة دون الحاجة إلى تعديل الأكواد الرئيسية.</a:t>
            </a:r>
            <a:endParaRPr lang="en-US" sz="1450" dirty="0"/>
          </a:p>
        </p:txBody>
      </p:sp>
      <p:sp>
        <p:nvSpPr>
          <p:cNvPr id="10" name="Shape 7"/>
          <p:cNvSpPr/>
          <p:nvPr/>
        </p:nvSpPr>
        <p:spPr>
          <a:xfrm>
            <a:off x="7303651" y="5725001"/>
            <a:ext cx="22860" cy="646390"/>
          </a:xfrm>
          <a:prstGeom prst="roundRect">
            <a:avLst>
              <a:gd name="adj" fmla="val 339346"/>
            </a:avLst>
          </a:prstGeom>
          <a:solidFill>
            <a:srgbClr val="C6BDDA"/>
          </a:solidFill>
        </p:spPr>
        <p:txBody>
          <a:bodyPr/>
          <a:lstStyle/>
          <a:p/>
        </p:txBody>
      </p:sp>
      <p:sp>
        <p:nvSpPr>
          <p:cNvPr id="11" name="Shape 8"/>
          <p:cNvSpPr/>
          <p:nvPr/>
        </p:nvSpPr>
        <p:spPr>
          <a:xfrm>
            <a:off x="7107317" y="5517237"/>
            <a:ext cx="415528" cy="415528"/>
          </a:xfrm>
          <a:prstGeom prst="roundRect">
            <a:avLst>
              <a:gd name="adj" fmla="val 18669"/>
            </a:avLst>
          </a:prstGeom>
          <a:solidFill>
            <a:srgbClr val="E0D7F4"/>
          </a:solidFill>
          <a:ln w="7620">
            <a:solidFill>
              <a:srgbClr val="C6BDDA"/>
            </a:solidFill>
            <a:prstDash val="solid"/>
          </a:ln>
        </p:spPr>
        <p:txBody>
          <a:bodyPr/>
          <a:lstStyle/>
          <a:p/>
        </p:txBody>
      </p:sp>
      <p:sp>
        <p:nvSpPr>
          <p:cNvPr id="12" name="Text 9"/>
          <p:cNvSpPr/>
          <p:nvPr/>
        </p:nvSpPr>
        <p:spPr>
          <a:xfrm>
            <a:off x="7231737" y="5572601"/>
            <a:ext cx="166688" cy="304800"/>
          </a:xfrm>
          <a:prstGeom prst="rect">
            <a:avLst/>
          </a:prstGeom>
          <a:noFill/>
        </p:spPr>
        <p:txBody>
          <a:bodyPr wrap="none" lIns="0" tIns="0" rIns="0" bIns="0" rtlCol="0" anchor="t"/>
          <a:lstStyle/>
          <a:p>
            <a:pPr marL="0" indent="0" algn="ctr">
              <a:lnSpc>
                <a:spcPts val="2350"/>
              </a:lnSpc>
              <a:buNone/>
            </a:pPr>
            <a:r>
              <a:rPr lang="en-US" sz="2350" b="1" kern="0" spc="-48" dirty="0">
                <a:solidFill>
                  <a:srgbClr val="272525"/>
                </a:solidFill>
                <a:latin typeface="Petrona" pitchFamily="34" charset="0"/>
                <a:ea typeface="Petrona" pitchFamily="34" charset="0"/>
                <a:cs typeface="Petrona" pitchFamily="34" charset="0"/>
              </a:rPr>
              <a:t>2</a:t>
            </a:r>
            <a:endParaRPr lang="en-US" sz="2350" dirty="0"/>
          </a:p>
        </p:txBody>
      </p:sp>
      <p:sp>
        <p:nvSpPr>
          <p:cNvPr id="13" name="Text 10"/>
          <p:cNvSpPr/>
          <p:nvPr/>
        </p:nvSpPr>
        <p:spPr>
          <a:xfrm>
            <a:off x="6045279" y="6556057"/>
            <a:ext cx="2539603" cy="317421"/>
          </a:xfrm>
          <a:prstGeom prst="rect">
            <a:avLst/>
          </a:prstGeom>
          <a:noFill/>
        </p:spPr>
        <p:txBody>
          <a:bodyPr wrap="none" lIns="0" tIns="0" rIns="0" bIns="0" rtlCol="0" anchor="t"/>
          <a:lstStyle/>
          <a:p>
            <a:pPr marL="0" indent="0" algn="ctr">
              <a:lnSpc>
                <a:spcPts val="2450"/>
              </a:lnSpc>
              <a:buNone/>
            </a:pPr>
            <a:r>
              <a:rPr lang="en-US" sz="1950" b="1" kern="0" spc="-40" dirty="0">
                <a:solidFill>
                  <a:srgbClr val="272525"/>
                </a:solidFill>
                <a:latin typeface="Petrona" pitchFamily="34" charset="0"/>
                <a:ea typeface="Petrona" pitchFamily="34" charset="0"/>
                <a:cs typeface="Petrona" pitchFamily="34" charset="0"/>
              </a:rPr>
              <a:t>التكوين الخارجي</a:t>
            </a:r>
            <a:endParaRPr lang="en-US" sz="1950" dirty="0"/>
          </a:p>
        </p:txBody>
      </p:sp>
      <p:sp>
        <p:nvSpPr>
          <p:cNvPr id="14" name="Text 11"/>
          <p:cNvSpPr/>
          <p:nvPr/>
        </p:nvSpPr>
        <p:spPr>
          <a:xfrm>
            <a:off x="4211598" y="6984206"/>
            <a:ext cx="6207085" cy="590788"/>
          </a:xfrm>
          <a:prstGeom prst="rect">
            <a:avLst/>
          </a:prstGeom>
          <a:noFill/>
        </p:spPr>
        <p:txBody>
          <a:bodyPr wrap="square" lIns="0" tIns="0" rIns="0" bIns="0" rtlCol="0" anchor="t"/>
          <a:lstStyle/>
          <a:p>
            <a:pPr marL="0" indent="0" algn="ctr">
              <a:lnSpc>
                <a:spcPts val="2300"/>
              </a:lnSpc>
              <a:buNone/>
            </a:pPr>
            <a:r>
              <a:rPr lang="en-US" sz="1450" kern="0" spc="-29" dirty="0">
                <a:solidFill>
                  <a:srgbClr val="272525"/>
                </a:solidFill>
                <a:latin typeface="Inter" pitchFamily="34" charset="0"/>
                <a:ea typeface="Inter" pitchFamily="34" charset="0"/>
                <a:cs typeface="Inter" pitchFamily="34" charset="0"/>
              </a:rPr>
              <a:t>يتم استخدام المتغيرات البيئية لتحديد تفاصيل الخدمات، مما يسهل تخصيص كل بيئة (تطوير، اختبار، إنتاج) بشكل منفصل عن الأكواد.</a:t>
            </a:r>
            <a:endParaRPr lang="en-US" sz="1450" dirty="0"/>
          </a:p>
        </p:txBody>
      </p:sp>
      <p:sp>
        <p:nvSpPr>
          <p:cNvPr id="15" name="Shape 12"/>
          <p:cNvSpPr/>
          <p:nvPr/>
        </p:nvSpPr>
        <p:spPr>
          <a:xfrm>
            <a:off x="10684312" y="5078611"/>
            <a:ext cx="22860" cy="646390"/>
          </a:xfrm>
          <a:prstGeom prst="roundRect">
            <a:avLst>
              <a:gd name="adj" fmla="val 339346"/>
            </a:avLst>
          </a:prstGeom>
          <a:solidFill>
            <a:srgbClr val="C6BDDA"/>
          </a:solidFill>
        </p:spPr>
        <p:txBody>
          <a:bodyPr/>
          <a:lstStyle/>
          <a:p/>
        </p:txBody>
      </p:sp>
      <p:sp>
        <p:nvSpPr>
          <p:cNvPr id="16" name="Shape 13"/>
          <p:cNvSpPr/>
          <p:nvPr/>
        </p:nvSpPr>
        <p:spPr>
          <a:xfrm>
            <a:off x="10487978" y="5517237"/>
            <a:ext cx="415528" cy="415528"/>
          </a:xfrm>
          <a:prstGeom prst="roundRect">
            <a:avLst>
              <a:gd name="adj" fmla="val 18669"/>
            </a:avLst>
          </a:prstGeom>
          <a:solidFill>
            <a:srgbClr val="E0D7F4"/>
          </a:solidFill>
          <a:ln w="7620">
            <a:solidFill>
              <a:srgbClr val="C6BDDA"/>
            </a:solidFill>
            <a:prstDash val="solid"/>
          </a:ln>
        </p:spPr>
        <p:txBody>
          <a:bodyPr/>
          <a:lstStyle/>
          <a:p/>
        </p:txBody>
      </p:sp>
      <p:sp>
        <p:nvSpPr>
          <p:cNvPr id="17" name="Text 14"/>
          <p:cNvSpPr/>
          <p:nvPr/>
        </p:nvSpPr>
        <p:spPr>
          <a:xfrm>
            <a:off x="10612517" y="5572601"/>
            <a:ext cx="166449" cy="304800"/>
          </a:xfrm>
          <a:prstGeom prst="rect">
            <a:avLst/>
          </a:prstGeom>
          <a:noFill/>
        </p:spPr>
        <p:txBody>
          <a:bodyPr wrap="none" lIns="0" tIns="0" rIns="0" bIns="0" rtlCol="0" anchor="t"/>
          <a:lstStyle/>
          <a:p>
            <a:pPr marL="0" indent="0" algn="ctr">
              <a:lnSpc>
                <a:spcPts val="2350"/>
              </a:lnSpc>
              <a:buNone/>
            </a:pPr>
            <a:r>
              <a:rPr lang="en-US" sz="2350" b="1" kern="0" spc="-48" dirty="0">
                <a:solidFill>
                  <a:srgbClr val="272525"/>
                </a:solidFill>
                <a:latin typeface="Petrona" pitchFamily="34" charset="0"/>
                <a:ea typeface="Petrona" pitchFamily="34" charset="0"/>
                <a:cs typeface="Petrona" pitchFamily="34" charset="0"/>
              </a:rPr>
              <a:t>3</a:t>
            </a:r>
            <a:endParaRPr lang="en-US" sz="2350" dirty="0"/>
          </a:p>
        </p:txBody>
      </p:sp>
      <p:sp>
        <p:nvSpPr>
          <p:cNvPr id="18" name="Text 15"/>
          <p:cNvSpPr/>
          <p:nvPr/>
        </p:nvSpPr>
        <p:spPr>
          <a:xfrm>
            <a:off x="9425940" y="3875008"/>
            <a:ext cx="2539603" cy="317421"/>
          </a:xfrm>
          <a:prstGeom prst="rect">
            <a:avLst/>
          </a:prstGeom>
          <a:noFill/>
        </p:spPr>
        <p:txBody>
          <a:bodyPr wrap="none" lIns="0" tIns="0" rIns="0" bIns="0" rtlCol="0" anchor="t"/>
          <a:lstStyle/>
          <a:p>
            <a:pPr marL="0" indent="0" algn="ctr">
              <a:lnSpc>
                <a:spcPts val="2450"/>
              </a:lnSpc>
              <a:buNone/>
            </a:pPr>
            <a:r>
              <a:rPr lang="en-US" sz="1950" b="1" kern="0" spc="-40" dirty="0">
                <a:solidFill>
                  <a:srgbClr val="272525"/>
                </a:solidFill>
                <a:latin typeface="Petrona" pitchFamily="34" charset="0"/>
                <a:ea typeface="Petrona" pitchFamily="34" charset="0"/>
                <a:cs typeface="Petrona" pitchFamily="34" charset="0"/>
              </a:rPr>
              <a:t>الاستقلالية</a:t>
            </a:r>
            <a:endParaRPr lang="en-US" sz="1950" dirty="0"/>
          </a:p>
        </p:txBody>
      </p:sp>
      <p:sp>
        <p:nvSpPr>
          <p:cNvPr id="19" name="Text 16"/>
          <p:cNvSpPr/>
          <p:nvPr/>
        </p:nvSpPr>
        <p:spPr>
          <a:xfrm>
            <a:off x="7592139" y="4303157"/>
            <a:ext cx="6207204" cy="590788"/>
          </a:xfrm>
          <a:prstGeom prst="rect">
            <a:avLst/>
          </a:prstGeom>
          <a:noFill/>
        </p:spPr>
        <p:txBody>
          <a:bodyPr wrap="square" lIns="0" tIns="0" rIns="0" bIns="0" rtlCol="0" anchor="t"/>
          <a:lstStyle/>
          <a:p>
            <a:pPr marL="0" indent="0" algn="ctr">
              <a:lnSpc>
                <a:spcPts val="2300"/>
              </a:lnSpc>
              <a:buNone/>
            </a:pPr>
            <a:r>
              <a:rPr lang="en-US" sz="1450" kern="0" spc="-29" dirty="0">
                <a:solidFill>
                  <a:srgbClr val="272525"/>
                </a:solidFill>
                <a:latin typeface="Inter" pitchFamily="34" charset="0"/>
                <a:ea typeface="Inter" pitchFamily="34" charset="0"/>
                <a:cs typeface="Inter" pitchFamily="34" charset="0"/>
              </a:rPr>
              <a:t>يمكن للتطبيق أن يكون مستقلاً عن خدمة محددة، مما يتيح إمكانية استبدال الخدمة بخدمة أخرى بسهولة، مثل استبدال قاعدة بيانات </a:t>
            </a:r>
            <a:r>
              <a:rPr lang="en-US" sz="1450" kern="0" spc="-29" dirty="0">
                <a:solidFill>
                  <a:srgbClr val="272525"/>
                </a:solidFill>
                <a:latin typeface="Inter" pitchFamily="34" charset="0"/>
                <a:ea typeface="Inter" pitchFamily="34" charset="0"/>
                <a:cs typeface="Inter" pitchFamily="34" charset="0"/>
              </a:rPr>
              <a:t>MongoDB </a:t>
            </a:r>
            <a:r>
              <a:rPr lang="en-US" sz="1450" kern="0" spc="-29" dirty="0">
                <a:solidFill>
                  <a:srgbClr val="272525"/>
                </a:solidFill>
                <a:latin typeface="Inter" pitchFamily="34" charset="0"/>
                <a:ea typeface="Inter" pitchFamily="34" charset="0"/>
                <a:cs typeface="Inter" pitchFamily="34" charset="0"/>
              </a:rPr>
              <a:t>بقاعدة بيانات </a:t>
            </a:r>
            <a:r>
              <a:rPr lang="en-US" sz="1450" kern="0" spc="-29" dirty="0">
                <a:solidFill>
                  <a:srgbClr val="272525"/>
                </a:solidFill>
                <a:latin typeface="Inter" pitchFamily="34" charset="0"/>
                <a:ea typeface="Inter" pitchFamily="34" charset="0"/>
                <a:cs typeface="Inter" pitchFamily="34" charset="0"/>
              </a:rPr>
              <a:t>PostgreSQL.</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171657" y="66022"/>
            <a:ext cx="14630400" cy="8322081"/>
          </a:xfrm>
          <a:prstGeom prst="rect">
            <a:avLst/>
          </a:prstGeom>
          <a:noFill/>
        </p:spPr>
        <p:txBody>
          <a:bodyPr wrap="square" rtlCol="0">
            <a:spAutoFit/>
          </a:bodyPr>
          <a:lstStyle/>
          <a:p>
            <a:r>
              <a:rPr lang="en-US"/>
              <a:t>import os</a:t>
            </a:r>
          </a:p>
          <a:p>
            <a:r>
              <a:rPr lang="en-US"/>
              <a:t>from pymongo import MongoClient</a:t>
            </a:r>
          </a:p>
          <a:p>
            <a:endParaRPr lang="en-US"/>
          </a:p>
          <a:p>
            <a:r>
              <a:rPr lang="en-US"/>
              <a:t>class MongoDBService:</a:t>
            </a:r>
          </a:p>
          <a:p>
            <a:r>
              <a:rPr lang="en-US"/>
              <a:t>    def __init__(self):</a:t>
            </a:r>
          </a:p>
          <a:p>
            <a:r>
              <a:rPr lang="en-US"/>
              <a:t>        # </a:t>
            </a:r>
            <a:r>
              <a:rPr lang="en-US"/>
              <a:t>الحصول على المضيف والمنفذ الخاص بـ </a:t>
            </a:r>
            <a:r>
              <a:rPr lang="en-US"/>
              <a:t>MongoDB </a:t>
            </a:r>
            <a:r>
              <a:rPr lang="en-US"/>
              <a:t>من المتغيرات البيئية</a:t>
            </a:r>
          </a:p>
          <a:p>
            <a:r>
              <a:rPr lang="en-US"/>
              <a:t>        mongodb_host = os.getenv('MONGODB_HOST', 'localhost')</a:t>
            </a:r>
          </a:p>
          <a:p>
            <a:r>
              <a:rPr lang="en-US"/>
              <a:t>        mongodb_port = int(os.getenv('MONGODB_PORT', 27017))</a:t>
            </a:r>
          </a:p>
          <a:p>
            <a:r>
              <a:rPr lang="en-US"/>
              <a:t>         # </a:t>
            </a:r>
            <a:r>
              <a:rPr lang="en-US"/>
              <a:t>إنشاء اتصال مع خدمة </a:t>
            </a:r>
            <a:r>
              <a:rPr lang="en-US"/>
              <a:t>MongoDB</a:t>
            </a:r>
          </a:p>
          <a:p>
            <a:r>
              <a:rPr lang="en-US"/>
              <a:t>        self.client = MongoClient(host=mongodb_host, port=mongodb_port)</a:t>
            </a:r>
          </a:p>
          <a:p>
            <a:r>
              <a:rPr lang="en-US"/>
              <a:t>        self.db = self.client['my_database']</a:t>
            </a:r>
          </a:p>
          <a:p>
            <a:r>
              <a:rPr lang="en-US"/>
              <a:t>    def insert_document(self, collection_name, document):</a:t>
            </a:r>
          </a:p>
          <a:p>
            <a:r>
              <a:rPr lang="en-US"/>
              <a:t>        """</a:t>
            </a:r>
            <a:r>
              <a:rPr lang="en-US"/>
              <a:t>إدخال مستند في مجموعة معينة."""</a:t>
            </a:r>
          </a:p>
          <a:p>
            <a:r>
              <a:rPr lang="en-US"/>
              <a:t>        collection = self.db[collection_name]</a:t>
            </a:r>
          </a:p>
          <a:p>
            <a:r>
              <a:rPr lang="en-US"/>
              <a:t>        collection.insert_one(document)</a:t>
            </a:r>
          </a:p>
          <a:p>
            <a:r>
              <a:rPr lang="en-US"/>
              <a:t>    def find_documents(self, collection_name, query):</a:t>
            </a:r>
          </a:p>
          <a:p>
            <a:r>
              <a:rPr lang="en-US"/>
              <a:t>        """</a:t>
            </a:r>
            <a:r>
              <a:rPr lang="en-US"/>
              <a:t>البحث عن مستندات في مجموعة بناءً على استعلام."""</a:t>
            </a:r>
          </a:p>
          <a:p>
            <a:r>
              <a:rPr lang="en-US"/>
              <a:t>        collection = self.db[collection_name]</a:t>
            </a:r>
          </a:p>
          <a:p>
            <a:r>
              <a:rPr lang="en-US"/>
              <a:t>        return collection.find(query)</a:t>
            </a:r>
          </a:p>
          <a:p>
            <a:r>
              <a:rPr lang="en-US"/>
              <a:t># </a:t>
            </a:r>
            <a:r>
              <a:rPr lang="en-US"/>
              <a:t>مثال على الاستخدام</a:t>
            </a:r>
          </a:p>
          <a:p>
            <a:r>
              <a:rPr lang="en-US"/>
              <a:t>if __name__ == "__main__":</a:t>
            </a:r>
          </a:p>
          <a:p>
            <a:r>
              <a:rPr lang="en-US"/>
              <a:t>    mongo_service = MongoDBService()</a:t>
            </a:r>
          </a:p>
          <a:p>
            <a:r>
              <a:rPr lang="en-US"/>
              <a:t>    </a:t>
            </a:r>
          </a:p>
          <a:p>
            <a:r>
              <a:rPr lang="en-US"/>
              <a:t>    # </a:t>
            </a:r>
            <a:r>
              <a:rPr lang="en-US"/>
              <a:t>إدخال مستند</a:t>
            </a:r>
          </a:p>
          <a:p>
            <a:r>
              <a:rPr lang="en-US"/>
              <a:t>    mongo_service.insert_document('users', {'name': 'Alice', 'age': 30})</a:t>
            </a:r>
          </a:p>
          <a:p>
            <a:r>
              <a:rPr lang="en-US"/>
              <a:t>    </a:t>
            </a:r>
          </a:p>
          <a:p>
            <a:r>
              <a:rPr lang="en-US"/>
              <a:t>    # </a:t>
            </a:r>
            <a:r>
              <a:rPr lang="en-US"/>
              <a:t>استرجاع مستندات</a:t>
            </a:r>
          </a:p>
          <a:p>
            <a:r>
              <a:rPr lang="en-US"/>
              <a:t>    users = mongo_service.find_documents('users', {'age': {'$gt': 20}})</a:t>
            </a:r>
          </a:p>
          <a:p>
            <a:r>
              <a:rPr lang="en-US"/>
              <a:t>    for user in users:</a:t>
            </a:r>
          </a:p>
          <a:p>
            <a:r>
              <a:rPr lang="en-US"/>
              <a:t>        print(user)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145268"/>
            <a:ext cx="6789420" cy="848558"/>
          </a:xfrm>
          <a:prstGeom prst="rect">
            <a:avLst/>
          </a:prstGeom>
          <a:noFill/>
        </p:spPr>
        <p:txBody>
          <a:bodyPr wrap="none" lIns="0" tIns="0" rIns="0" bIns="0" rtlCol="0" anchor="t"/>
          <a:lstStyle/>
          <a:p>
            <a:pPr marL="0" indent="0">
              <a:lnSpc>
                <a:spcPts val="6650"/>
              </a:lnSpc>
              <a:buNone/>
            </a:pPr>
            <a:r>
              <a:rPr lang="en-US" sz="5300" b="1" kern="0" spc="-107" dirty="0">
                <a:solidFill>
                  <a:srgbClr val="F95F88"/>
                </a:solidFill>
                <a:latin typeface="Petrona" pitchFamily="34" charset="0"/>
                <a:ea typeface="Petrona" pitchFamily="34" charset="0"/>
                <a:cs typeface="Petrona" pitchFamily="34" charset="0"/>
              </a:rPr>
              <a:t>الفوائد والاستخدامات</a:t>
            </a:r>
            <a:endParaRPr lang="en-US" sz="5300" dirty="0"/>
          </a:p>
        </p:txBody>
      </p:sp>
      <p:sp>
        <p:nvSpPr>
          <p:cNvPr id="3" name="Text 1"/>
          <p:cNvSpPr/>
          <p:nvPr/>
        </p:nvSpPr>
        <p:spPr>
          <a:xfrm>
            <a:off x="864037" y="3610928"/>
            <a:ext cx="3394710" cy="424220"/>
          </a:xfrm>
          <a:prstGeom prst="rect">
            <a:avLst/>
          </a:prstGeom>
          <a:noFill/>
        </p:spPr>
        <p:txBody>
          <a:bodyPr wrap="none" lIns="0" tIns="0" rIns="0" bIns="0" rtlCol="0" anchor="t"/>
          <a:lstStyle/>
          <a:p>
            <a:pPr marL="0" indent="0">
              <a:lnSpc>
                <a:spcPts val="3300"/>
              </a:lnSpc>
              <a:buNone/>
            </a:pPr>
            <a:r>
              <a:rPr lang="en-US" sz="2650" b="1" kern="0" spc="-53" dirty="0">
                <a:solidFill>
                  <a:srgbClr val="F95F88"/>
                </a:solidFill>
                <a:latin typeface="Petrona" pitchFamily="34" charset="0"/>
                <a:ea typeface="Petrona" pitchFamily="34" charset="0"/>
                <a:cs typeface="Petrona" pitchFamily="34" charset="0"/>
              </a:rPr>
              <a:t>قابلية الصيانة</a:t>
            </a:r>
            <a:endParaRPr lang="en-US" sz="2650" dirty="0"/>
          </a:p>
        </p:txBody>
      </p:sp>
      <p:sp>
        <p:nvSpPr>
          <p:cNvPr id="4" name="Text 2"/>
          <p:cNvSpPr/>
          <p:nvPr/>
        </p:nvSpPr>
        <p:spPr>
          <a:xfrm>
            <a:off x="864037" y="4281964"/>
            <a:ext cx="3898821" cy="1185148"/>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يمكن تحديث أو تغيير الخدمات بدون التأثير على التطبيق، مما يسهل عملية الصيانة والتطوير.</a:t>
            </a:r>
            <a:endParaRPr lang="en-US" sz="1900" dirty="0"/>
          </a:p>
        </p:txBody>
      </p:sp>
      <p:sp>
        <p:nvSpPr>
          <p:cNvPr id="5" name="Text 3"/>
          <p:cNvSpPr/>
          <p:nvPr/>
        </p:nvSpPr>
        <p:spPr>
          <a:xfrm>
            <a:off x="5372695" y="3610928"/>
            <a:ext cx="3394710" cy="424220"/>
          </a:xfrm>
          <a:prstGeom prst="rect">
            <a:avLst/>
          </a:prstGeom>
          <a:noFill/>
        </p:spPr>
        <p:txBody>
          <a:bodyPr wrap="none" lIns="0" tIns="0" rIns="0" bIns="0" rtlCol="0" anchor="t"/>
          <a:lstStyle/>
          <a:p>
            <a:pPr marL="0" indent="0">
              <a:lnSpc>
                <a:spcPts val="3300"/>
              </a:lnSpc>
              <a:buNone/>
            </a:pPr>
            <a:r>
              <a:rPr lang="en-US" sz="2650" b="1" kern="0" spc="-53" dirty="0">
                <a:solidFill>
                  <a:srgbClr val="F95F88"/>
                </a:solidFill>
                <a:latin typeface="Petrona" pitchFamily="34" charset="0"/>
                <a:ea typeface="Petrona" pitchFamily="34" charset="0"/>
                <a:cs typeface="Petrona" pitchFamily="34" charset="0"/>
              </a:rPr>
              <a:t>التكيف السريع</a:t>
            </a:r>
            <a:endParaRPr lang="en-US" sz="2650" dirty="0"/>
          </a:p>
        </p:txBody>
      </p:sp>
      <p:sp>
        <p:nvSpPr>
          <p:cNvPr id="6" name="Text 4"/>
          <p:cNvSpPr/>
          <p:nvPr/>
        </p:nvSpPr>
        <p:spPr>
          <a:xfrm>
            <a:off x="5372695" y="4281964"/>
            <a:ext cx="3898821" cy="1580198"/>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يسهل على المطورين التبديل بين الخدمات بسرعة، مما يساعد في حالات التوسع أو عندما تكون هناك حاجة إلى استخدام خدمة جديدة في الإنتاج.</a:t>
            </a:r>
            <a:endParaRPr lang="en-US" sz="1900" dirty="0"/>
          </a:p>
        </p:txBody>
      </p:sp>
      <p:sp>
        <p:nvSpPr>
          <p:cNvPr id="7" name="Text 5"/>
          <p:cNvSpPr/>
          <p:nvPr/>
        </p:nvSpPr>
        <p:spPr>
          <a:xfrm>
            <a:off x="9881354" y="3610928"/>
            <a:ext cx="3394710" cy="424220"/>
          </a:xfrm>
          <a:prstGeom prst="rect">
            <a:avLst/>
          </a:prstGeom>
          <a:noFill/>
        </p:spPr>
        <p:txBody>
          <a:bodyPr wrap="none" lIns="0" tIns="0" rIns="0" bIns="0" rtlCol="0" anchor="t"/>
          <a:lstStyle/>
          <a:p>
            <a:pPr marL="0" indent="0">
              <a:lnSpc>
                <a:spcPts val="3300"/>
              </a:lnSpc>
              <a:buNone/>
            </a:pPr>
            <a:r>
              <a:rPr lang="en-US" sz="2650" b="1" kern="0" spc="-53" dirty="0">
                <a:solidFill>
                  <a:srgbClr val="F95F88"/>
                </a:solidFill>
                <a:latin typeface="Petrona" pitchFamily="34" charset="0"/>
                <a:ea typeface="Petrona" pitchFamily="34" charset="0"/>
                <a:cs typeface="Petrona" pitchFamily="34" charset="0"/>
              </a:rPr>
              <a:t>بيئات مختلفة</a:t>
            </a:r>
            <a:endParaRPr lang="en-US" sz="2650" dirty="0"/>
          </a:p>
        </p:txBody>
      </p:sp>
      <p:sp>
        <p:nvSpPr>
          <p:cNvPr id="8" name="Text 6"/>
          <p:cNvSpPr/>
          <p:nvPr/>
        </p:nvSpPr>
        <p:spPr>
          <a:xfrm>
            <a:off x="9881354" y="4281964"/>
            <a:ext cx="3898821" cy="1580198"/>
          </a:xfrm>
          <a:prstGeom prst="rect">
            <a:avLst/>
          </a:prstGeom>
          <a:noFill/>
        </p:spPr>
        <p:txBody>
          <a:bodyPr wrap="square" lIns="0" tIns="0" rIns="0" bIns="0" rtlCol="0" anchor="t"/>
          <a:lstStyle/>
          <a:p>
            <a:pPr marL="0" indent="0">
              <a:lnSpc>
                <a:spcPts val="3100"/>
              </a:lnSpc>
              <a:buNone/>
            </a:pPr>
            <a:r>
              <a:rPr lang="en-US" sz="1900" kern="0" spc="-39" dirty="0">
                <a:solidFill>
                  <a:srgbClr val="272525"/>
                </a:solidFill>
                <a:latin typeface="Inter" pitchFamily="34" charset="0"/>
                <a:ea typeface="Inter" pitchFamily="34" charset="0"/>
                <a:cs typeface="Inter" pitchFamily="34" charset="0"/>
              </a:rPr>
              <a:t>من خلال استخدام التكوينات البيئية، يمكن تهيئة الخدمة بسهولة لكل بيئة، مثل استخدام قاعدة بيانات محلية للتطوير وخدمة سحابية في الإنتاج.</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9144000" y="0"/>
            <a:ext cx="5486400" cy="8235672"/>
          </a:xfrm>
          <a:prstGeom prst="rect">
            <a:avLst/>
          </a:prstGeom>
        </p:spPr>
      </p:pic>
      <p:sp>
        <p:nvSpPr>
          <p:cNvPr id="3" name="Text 0"/>
          <p:cNvSpPr/>
          <p:nvPr/>
        </p:nvSpPr>
        <p:spPr>
          <a:xfrm>
            <a:off x="654010" y="513874"/>
            <a:ext cx="7835979" cy="1284684"/>
          </a:xfrm>
          <a:prstGeom prst="rect">
            <a:avLst/>
          </a:prstGeom>
          <a:noFill/>
        </p:spPr>
        <p:txBody>
          <a:bodyPr wrap="square" lIns="0" tIns="0" rIns="0" bIns="0" rtlCol="0" anchor="t"/>
          <a:lstStyle/>
          <a:p>
            <a:pPr marL="0" indent="0">
              <a:lnSpc>
                <a:spcPts val="5050"/>
              </a:lnSpc>
              <a:buNone/>
            </a:pPr>
            <a:r>
              <a:rPr lang="en-US" sz="4000" b="1" kern="0" spc="-81" dirty="0">
                <a:solidFill>
                  <a:srgbClr val="F95F88"/>
                </a:solidFill>
                <a:latin typeface="Petrona" pitchFamily="34" charset="0"/>
                <a:ea typeface="Petrona" pitchFamily="34" charset="0"/>
                <a:cs typeface="Petrona" pitchFamily="34" charset="0"/>
              </a:rPr>
              <a:t>مثال توضيحي: استبدال خدمة البريد الإلكتروني</a:t>
            </a:r>
            <a:endParaRPr lang="en-US" sz="4000" dirty="0"/>
          </a:p>
        </p:txBody>
      </p:sp>
      <p:sp>
        <p:nvSpPr>
          <p:cNvPr id="4" name="Shape 1"/>
          <p:cNvSpPr/>
          <p:nvPr/>
        </p:nvSpPr>
        <p:spPr>
          <a:xfrm>
            <a:off x="654010" y="2078831"/>
            <a:ext cx="7835979" cy="1420178"/>
          </a:xfrm>
          <a:prstGeom prst="roundRect">
            <a:avLst>
              <a:gd name="adj" fmla="val 5527"/>
            </a:avLst>
          </a:prstGeom>
          <a:solidFill>
            <a:srgbClr val="E0D7F4"/>
          </a:solidFill>
          <a:ln w="7620">
            <a:solidFill>
              <a:srgbClr val="C6BDDA"/>
            </a:solidFill>
            <a:prstDash val="solid"/>
          </a:ln>
        </p:spPr>
        <p:txBody>
          <a:bodyPr/>
          <a:lstStyle/>
          <a:p/>
        </p:txBody>
      </p:sp>
      <p:sp>
        <p:nvSpPr>
          <p:cNvPr id="5" name="Text 2"/>
          <p:cNvSpPr/>
          <p:nvPr/>
        </p:nvSpPr>
        <p:spPr>
          <a:xfrm>
            <a:off x="848439" y="2273260"/>
            <a:ext cx="2670453" cy="321112"/>
          </a:xfrm>
          <a:prstGeom prst="rect">
            <a:avLst/>
          </a:prstGeom>
          <a:noFill/>
        </p:spPr>
        <p:txBody>
          <a:bodyPr wrap="none" lIns="0" tIns="0" rIns="0" bIns="0" rtlCol="0" anchor="t"/>
          <a:lstStyle/>
          <a:p>
            <a:pPr marL="0" indent="0">
              <a:lnSpc>
                <a:spcPts val="2500"/>
              </a:lnSpc>
              <a:buNone/>
            </a:pPr>
            <a:r>
              <a:rPr lang="en-US" sz="2000" b="1" kern="0" spc="-40" dirty="0">
                <a:solidFill>
                  <a:srgbClr val="272525"/>
                </a:solidFill>
                <a:latin typeface="Petrona" pitchFamily="34" charset="0"/>
                <a:ea typeface="Petrona" pitchFamily="34" charset="0"/>
                <a:cs typeface="Petrona" pitchFamily="34" charset="0"/>
              </a:rPr>
              <a:t>واجهة خدمة البريد الإلكتروني</a:t>
            </a:r>
            <a:endParaRPr lang="en-US" sz="2000" dirty="0"/>
          </a:p>
        </p:txBody>
      </p:sp>
      <p:sp>
        <p:nvSpPr>
          <p:cNvPr id="6" name="Text 3"/>
          <p:cNvSpPr/>
          <p:nvPr/>
        </p:nvSpPr>
        <p:spPr>
          <a:xfrm>
            <a:off x="848439" y="2706410"/>
            <a:ext cx="7447121" cy="598170"/>
          </a:xfrm>
          <a:prstGeom prst="rect">
            <a:avLst/>
          </a:prstGeom>
          <a:noFill/>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0"/>
                <a:cs typeface="Inter" pitchFamily="34" charset="0"/>
              </a:rPr>
              <a:t>تعريف واجهة مشتركة (</a:t>
            </a:r>
            <a:r>
              <a:rPr lang="en-US" sz="1450" kern="0" spc="-29" dirty="0">
                <a:solidFill>
                  <a:srgbClr val="272525"/>
                </a:solidFill>
                <a:latin typeface="Inter" pitchFamily="34" charset="0"/>
                <a:ea typeface="Inter" pitchFamily="34" charset="0"/>
                <a:cs typeface="Inter" pitchFamily="34" charset="0"/>
              </a:rPr>
              <a:t>Abstract Base Class) </a:t>
            </a:r>
            <a:r>
              <a:rPr lang="en-US" sz="1450" kern="0" spc="-29" dirty="0">
                <a:solidFill>
                  <a:srgbClr val="272525"/>
                </a:solidFill>
                <a:latin typeface="Inter" pitchFamily="34" charset="0"/>
                <a:ea typeface="Inter" pitchFamily="34" charset="0"/>
                <a:cs typeface="Inter" pitchFamily="34" charset="0"/>
              </a:rPr>
              <a:t>تحتوي على الدالة </a:t>
            </a:r>
            <a:r>
              <a:rPr lang="en-US" sz="1450" kern="0" spc="-29" dirty="0">
                <a:solidFill>
                  <a:srgbClr val="272525"/>
                </a:solidFill>
                <a:latin typeface="Inter" pitchFamily="34" charset="0"/>
                <a:ea typeface="Inter" pitchFamily="34" charset="0"/>
                <a:cs typeface="Inter" pitchFamily="34" charset="0"/>
              </a:rPr>
              <a:t>send_email </a:t>
            </a:r>
            <a:r>
              <a:rPr lang="en-US" sz="1450" kern="0" spc="-29" dirty="0">
                <a:solidFill>
                  <a:srgbClr val="272525"/>
                </a:solidFill>
                <a:latin typeface="Inter" pitchFamily="34" charset="0"/>
                <a:ea typeface="Inter" pitchFamily="34" charset="0"/>
                <a:cs typeface="Inter" pitchFamily="34" charset="0"/>
              </a:rPr>
              <a:t>التي يجب على جميع خدمات البريد الإلكتروني تنفيذها.</a:t>
            </a:r>
            <a:endParaRPr lang="en-US" sz="1450" dirty="0"/>
          </a:p>
        </p:txBody>
      </p:sp>
      <p:sp>
        <p:nvSpPr>
          <p:cNvPr id="7" name="Shape 4"/>
          <p:cNvSpPr/>
          <p:nvPr/>
        </p:nvSpPr>
        <p:spPr>
          <a:xfrm>
            <a:off x="654010" y="3685818"/>
            <a:ext cx="7835979" cy="1121093"/>
          </a:xfrm>
          <a:prstGeom prst="roundRect">
            <a:avLst>
              <a:gd name="adj" fmla="val 7001"/>
            </a:avLst>
          </a:prstGeom>
          <a:solidFill>
            <a:srgbClr val="E0D7F4"/>
          </a:solidFill>
          <a:ln w="7620">
            <a:solidFill>
              <a:srgbClr val="C6BDDA"/>
            </a:solidFill>
            <a:prstDash val="solid"/>
          </a:ln>
        </p:spPr>
        <p:txBody>
          <a:bodyPr/>
          <a:lstStyle/>
          <a:p/>
        </p:txBody>
      </p:sp>
      <p:sp>
        <p:nvSpPr>
          <p:cNvPr id="8" name="Text 5"/>
          <p:cNvSpPr/>
          <p:nvPr/>
        </p:nvSpPr>
        <p:spPr>
          <a:xfrm>
            <a:off x="848439" y="3880247"/>
            <a:ext cx="2569488" cy="321112"/>
          </a:xfrm>
          <a:prstGeom prst="rect">
            <a:avLst/>
          </a:prstGeom>
          <a:noFill/>
        </p:spPr>
        <p:txBody>
          <a:bodyPr wrap="none" lIns="0" tIns="0" rIns="0" bIns="0" rtlCol="0" anchor="t"/>
          <a:lstStyle/>
          <a:p>
            <a:pPr marL="0" indent="0">
              <a:lnSpc>
                <a:spcPts val="2500"/>
              </a:lnSpc>
              <a:buNone/>
            </a:pPr>
            <a:r>
              <a:rPr lang="en-US" sz="2000" b="1" kern="0" spc="-40" dirty="0">
                <a:solidFill>
                  <a:srgbClr val="272525"/>
                </a:solidFill>
                <a:latin typeface="Petrona" pitchFamily="34" charset="0"/>
                <a:ea typeface="Petrona" pitchFamily="34" charset="0"/>
                <a:cs typeface="Petrona" pitchFamily="34" charset="0"/>
              </a:rPr>
              <a:t>خدمات متعددة</a:t>
            </a:r>
            <a:endParaRPr lang="en-US" sz="2000" dirty="0"/>
          </a:p>
        </p:txBody>
      </p:sp>
      <p:sp>
        <p:nvSpPr>
          <p:cNvPr id="9" name="Text 6"/>
          <p:cNvSpPr/>
          <p:nvPr/>
        </p:nvSpPr>
        <p:spPr>
          <a:xfrm>
            <a:off x="848439" y="4313396"/>
            <a:ext cx="7447121" cy="299085"/>
          </a:xfrm>
          <a:prstGeom prst="rect">
            <a:avLst/>
          </a:prstGeom>
          <a:noFill/>
        </p:spPr>
        <p:txBody>
          <a:bodyPr wrap="non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0"/>
                <a:cs typeface="Inter" pitchFamily="34" charset="0"/>
              </a:rPr>
              <a:t>تنفيذ خدمات بريد إلكتروني مختلفة مثل </a:t>
            </a:r>
            <a:r>
              <a:rPr lang="en-US" sz="1450" kern="0" spc="-29" dirty="0">
                <a:solidFill>
                  <a:srgbClr val="272525"/>
                </a:solidFill>
                <a:latin typeface="Inter" pitchFamily="34" charset="0"/>
                <a:ea typeface="Inter" pitchFamily="34" charset="0"/>
                <a:cs typeface="Inter" pitchFamily="34" charset="0"/>
              </a:rPr>
              <a:t>SMTP </a:t>
            </a:r>
            <a:r>
              <a:rPr lang="en-US" sz="1450" kern="0" spc="-29" dirty="0">
                <a:solidFill>
                  <a:srgbClr val="272525"/>
                </a:solidFill>
                <a:latin typeface="Inter" pitchFamily="34" charset="0"/>
                <a:ea typeface="Inter" pitchFamily="34" charset="0"/>
                <a:cs typeface="Inter" pitchFamily="34" charset="0"/>
              </a:rPr>
              <a:t>و </a:t>
            </a:r>
            <a:r>
              <a:rPr lang="en-US" sz="1450" kern="0" spc="-29" dirty="0">
                <a:solidFill>
                  <a:srgbClr val="272525"/>
                </a:solidFill>
                <a:latin typeface="Inter" pitchFamily="34" charset="0"/>
                <a:ea typeface="Inter" pitchFamily="34" charset="0"/>
                <a:cs typeface="Inter" pitchFamily="34" charset="0"/>
              </a:rPr>
              <a:t>SendGrid </a:t>
            </a:r>
            <a:r>
              <a:rPr lang="en-US" sz="1450" kern="0" spc="-29" dirty="0">
                <a:solidFill>
                  <a:srgbClr val="272525"/>
                </a:solidFill>
                <a:latin typeface="Inter" pitchFamily="34" charset="0"/>
                <a:ea typeface="Inter" pitchFamily="34" charset="0"/>
                <a:cs typeface="Inter" pitchFamily="34" charset="0"/>
              </a:rPr>
              <a:t>تلتزم بالواجهة المشتركة.</a:t>
            </a:r>
            <a:endParaRPr lang="en-US" sz="1450" dirty="0"/>
          </a:p>
        </p:txBody>
      </p:sp>
      <p:sp>
        <p:nvSpPr>
          <p:cNvPr id="10" name="Shape 7"/>
          <p:cNvSpPr/>
          <p:nvPr/>
        </p:nvSpPr>
        <p:spPr>
          <a:xfrm>
            <a:off x="654010" y="4993719"/>
            <a:ext cx="7835979" cy="1121093"/>
          </a:xfrm>
          <a:prstGeom prst="roundRect">
            <a:avLst>
              <a:gd name="adj" fmla="val 7001"/>
            </a:avLst>
          </a:prstGeom>
          <a:solidFill>
            <a:srgbClr val="E0D7F4"/>
          </a:solidFill>
          <a:ln w="7620">
            <a:solidFill>
              <a:srgbClr val="C6BDDA"/>
            </a:solidFill>
            <a:prstDash val="solid"/>
          </a:ln>
        </p:spPr>
        <p:txBody>
          <a:bodyPr/>
          <a:lstStyle/>
          <a:p/>
        </p:txBody>
      </p:sp>
      <p:sp>
        <p:nvSpPr>
          <p:cNvPr id="11" name="Text 8"/>
          <p:cNvSpPr/>
          <p:nvPr/>
        </p:nvSpPr>
        <p:spPr>
          <a:xfrm>
            <a:off x="848439" y="5188148"/>
            <a:ext cx="2569488" cy="321112"/>
          </a:xfrm>
          <a:prstGeom prst="rect">
            <a:avLst/>
          </a:prstGeom>
          <a:noFill/>
        </p:spPr>
        <p:txBody>
          <a:bodyPr wrap="none" lIns="0" tIns="0" rIns="0" bIns="0" rtlCol="0" anchor="t"/>
          <a:lstStyle/>
          <a:p>
            <a:pPr marL="0" indent="0">
              <a:lnSpc>
                <a:spcPts val="2500"/>
              </a:lnSpc>
              <a:buNone/>
            </a:pPr>
            <a:r>
              <a:rPr lang="en-US" sz="2000" b="1" kern="0" spc="-40" dirty="0">
                <a:solidFill>
                  <a:srgbClr val="272525"/>
                </a:solidFill>
                <a:latin typeface="Petrona" pitchFamily="34" charset="0"/>
                <a:ea typeface="Petrona" pitchFamily="34" charset="0"/>
                <a:cs typeface="Petrona" pitchFamily="34" charset="0"/>
              </a:rPr>
              <a:t>استخدام التكوين الخارجي</a:t>
            </a:r>
            <a:endParaRPr lang="en-US" sz="2000" dirty="0"/>
          </a:p>
        </p:txBody>
      </p:sp>
      <p:sp>
        <p:nvSpPr>
          <p:cNvPr id="12" name="Text 9"/>
          <p:cNvSpPr/>
          <p:nvPr/>
        </p:nvSpPr>
        <p:spPr>
          <a:xfrm>
            <a:off x="848439" y="5621298"/>
            <a:ext cx="7447121" cy="299085"/>
          </a:xfrm>
          <a:prstGeom prst="rect">
            <a:avLst/>
          </a:prstGeom>
          <a:noFill/>
        </p:spPr>
        <p:txBody>
          <a:bodyPr wrap="non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0"/>
                <a:cs typeface="Inter" pitchFamily="34" charset="0"/>
              </a:rPr>
              <a:t>تحديد الخدمة المطلوبة بناءً على متغير بيئي، مما يسهل استبدال الخدمة دون تعديل الكود الأساسي.</a:t>
            </a:r>
            <a:endParaRPr lang="en-US" sz="1450" dirty="0"/>
          </a:p>
        </p:txBody>
      </p:sp>
      <p:sp>
        <p:nvSpPr>
          <p:cNvPr id="13" name="Shape 10"/>
          <p:cNvSpPr/>
          <p:nvPr/>
        </p:nvSpPr>
        <p:spPr>
          <a:xfrm>
            <a:off x="654010" y="6301621"/>
            <a:ext cx="7835979" cy="1420178"/>
          </a:xfrm>
          <a:prstGeom prst="roundRect">
            <a:avLst>
              <a:gd name="adj" fmla="val 5527"/>
            </a:avLst>
          </a:prstGeom>
          <a:solidFill>
            <a:srgbClr val="E0D7F4"/>
          </a:solidFill>
          <a:ln w="7620">
            <a:solidFill>
              <a:srgbClr val="C6BDDA"/>
            </a:solidFill>
            <a:prstDash val="solid"/>
          </a:ln>
        </p:spPr>
        <p:txBody>
          <a:bodyPr/>
          <a:lstStyle/>
          <a:p/>
        </p:txBody>
      </p:sp>
      <p:sp>
        <p:nvSpPr>
          <p:cNvPr id="14" name="Text 11"/>
          <p:cNvSpPr/>
          <p:nvPr/>
        </p:nvSpPr>
        <p:spPr>
          <a:xfrm>
            <a:off x="848439" y="6496050"/>
            <a:ext cx="2569488" cy="321112"/>
          </a:xfrm>
          <a:prstGeom prst="rect">
            <a:avLst/>
          </a:prstGeom>
          <a:noFill/>
        </p:spPr>
        <p:txBody>
          <a:bodyPr wrap="none" lIns="0" tIns="0" rIns="0" bIns="0" rtlCol="0" anchor="t"/>
          <a:lstStyle/>
          <a:p>
            <a:pPr marL="0" indent="0">
              <a:lnSpc>
                <a:spcPts val="2500"/>
              </a:lnSpc>
              <a:buNone/>
            </a:pPr>
            <a:r>
              <a:rPr lang="en-US" sz="2000" b="1" kern="0" spc="-40" dirty="0">
                <a:solidFill>
                  <a:srgbClr val="272525"/>
                </a:solidFill>
                <a:latin typeface="Petrona" pitchFamily="34" charset="0"/>
                <a:ea typeface="Petrona" pitchFamily="34" charset="0"/>
                <a:cs typeface="Petrona" pitchFamily="34" charset="0"/>
              </a:rPr>
              <a:t>المرونة في الاستبدال</a:t>
            </a:r>
            <a:endParaRPr lang="en-US" sz="2000" dirty="0"/>
          </a:p>
        </p:txBody>
      </p:sp>
      <p:sp>
        <p:nvSpPr>
          <p:cNvPr id="15" name="Text 12"/>
          <p:cNvSpPr/>
          <p:nvPr/>
        </p:nvSpPr>
        <p:spPr>
          <a:xfrm>
            <a:off x="848439" y="6929199"/>
            <a:ext cx="7447121" cy="598170"/>
          </a:xfrm>
          <a:prstGeom prst="rect">
            <a:avLst/>
          </a:prstGeom>
          <a:noFill/>
        </p:spPr>
        <p:txBody>
          <a:bodyPr wrap="square" lIns="0" tIns="0" rIns="0" bIns="0" rtlCol="0" anchor="t"/>
          <a:lstStyle/>
          <a:p>
            <a:pPr marL="0" indent="0">
              <a:lnSpc>
                <a:spcPts val="2350"/>
              </a:lnSpc>
              <a:buNone/>
            </a:pPr>
            <a:r>
              <a:rPr lang="en-US" sz="1450" kern="0" spc="-29" dirty="0">
                <a:solidFill>
                  <a:srgbClr val="272525"/>
                </a:solidFill>
                <a:latin typeface="Inter" pitchFamily="34" charset="0"/>
                <a:ea typeface="Inter" pitchFamily="34" charset="0"/>
                <a:cs typeface="Inter" pitchFamily="34" charset="0"/>
              </a:rPr>
              <a:t>يمكن بسهولة استبدال خدمة البريد الإلكتروني من </a:t>
            </a:r>
            <a:r>
              <a:rPr lang="en-US" sz="1450" kern="0" spc="-29" dirty="0">
                <a:solidFill>
                  <a:srgbClr val="272525"/>
                </a:solidFill>
                <a:latin typeface="Inter" pitchFamily="34" charset="0"/>
                <a:ea typeface="Inter" pitchFamily="34" charset="0"/>
                <a:cs typeface="Inter" pitchFamily="34" charset="0"/>
              </a:rPr>
              <a:t>SMTP </a:t>
            </a:r>
            <a:r>
              <a:rPr lang="en-US" sz="1450" kern="0" spc="-29" dirty="0">
                <a:solidFill>
                  <a:srgbClr val="272525"/>
                </a:solidFill>
                <a:latin typeface="Inter" pitchFamily="34" charset="0"/>
                <a:ea typeface="Inter" pitchFamily="34" charset="0"/>
                <a:cs typeface="Inter" pitchFamily="34" charset="0"/>
              </a:rPr>
              <a:t>إلى </a:t>
            </a:r>
            <a:r>
              <a:rPr lang="en-US" sz="1450" kern="0" spc="-29" dirty="0">
                <a:solidFill>
                  <a:srgbClr val="272525"/>
                </a:solidFill>
                <a:latin typeface="Inter" pitchFamily="34" charset="0"/>
                <a:ea typeface="Inter" pitchFamily="34" charset="0"/>
                <a:cs typeface="Inter" pitchFamily="34" charset="0"/>
              </a:rPr>
              <a:t>SendGrid </a:t>
            </a:r>
            <a:r>
              <a:rPr lang="en-US" sz="1450" kern="0" spc="-29" dirty="0">
                <a:solidFill>
                  <a:srgbClr val="272525"/>
                </a:solidFill>
                <a:latin typeface="Inter" pitchFamily="34" charset="0"/>
                <a:ea typeface="Inter" pitchFamily="34" charset="0"/>
                <a:cs typeface="Inter" pitchFamily="34" charset="0"/>
              </a:rPr>
              <a:t>أو أي خدمة أخرى من خلال تغيير التكوينات فقط.</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660217" y="1280821"/>
            <a:ext cx="13626871" cy="1557033"/>
          </a:xfrm>
          <a:prstGeom prst="rect">
            <a:avLst/>
          </a:prstGeom>
          <a:noFill/>
        </p:spPr>
        <p:txBody>
          <a:bodyPr wrap="square" rtlCol="0">
            <a:spAutoFit/>
          </a:bodyPr>
          <a:lstStyle/>
          <a:p>
            <a:pPr algn="ctr"/>
            <a:endParaRPr lang="en-US">
              <a:highlight>
                <a:srgbClr val="000080"/>
              </a:highlight>
              <a:latin typeface="Farsi Simple Bold" charset="0"/>
              <a:ea typeface="Farsi Simple Bold" charset="0"/>
              <a:cs typeface="Farsi Simple Bold" charset="0"/>
            </a:endParaRPr>
          </a:p>
          <a:p>
            <a:pPr algn="ctr"/>
            <a:r>
              <a:rPr lang="en-US">
                <a:highlight>
                  <a:srgbClr val="00FF00"/>
                </a:highlight>
                <a:latin typeface="Farsi Simple Bold" charset="0"/>
                <a:ea typeface="Farsi Simple Bold" charset="0"/>
                <a:cs typeface="Farsi Simple Bold" charset="0"/>
              </a:rPr>
              <a:t>مثال: استبدال خدمة البريد الإلكترون</a:t>
            </a:r>
            <a:r>
              <a:rPr lang="ar-SA">
                <a:highlight>
                  <a:srgbClr val="00FF00"/>
                </a:highlight>
                <a:latin typeface="Farsi Simple Bold" charset="0"/>
                <a:ea typeface="Farsi Simple Bold" charset="0"/>
                <a:cs typeface="Farsi Simple Bold" charset="0"/>
              </a:rPr>
              <a:t>ي</a:t>
            </a:r>
            <a:endParaRPr lang="en-US">
              <a:highlight>
                <a:srgbClr val="00FF00"/>
              </a:highlight>
              <a:latin typeface="Farsi Simple Bold" charset="0"/>
              <a:ea typeface="Farsi Simple Bold" charset="0"/>
              <a:cs typeface="Farsi Simple Bold" charset="0"/>
            </a:endParaRPr>
          </a:p>
          <a:p>
            <a:pPr algn="ctr"/>
            <a:r>
              <a:rPr lang="en-US">
                <a:highlight>
                  <a:srgbClr val="00FF00"/>
                </a:highlight>
                <a:latin typeface="Farsi Simple Bold" charset="0"/>
                <a:ea typeface="Farsi Simple Bold" charset="0"/>
                <a:cs typeface="Farsi Simple Bold" charset="0"/>
              </a:rPr>
              <a:t>افترض أنك تعمل على تطبيق يرسل رسائل بريد إلكتروني، وفي البداية، كنت تستخدم خدمة بريد إلكتروني محلية مثل </a:t>
            </a:r>
            <a:r>
              <a:rPr lang="en-US">
                <a:highlight>
                  <a:srgbClr val="00FF00"/>
                </a:highlight>
                <a:latin typeface="Farsi Simple Bold" charset="0"/>
                <a:ea typeface="Farsi Simple Bold" charset="0"/>
                <a:cs typeface="Farsi Simple Bold" charset="0"/>
              </a:rPr>
              <a:t>SMTP. </a:t>
            </a:r>
            <a:r>
              <a:rPr lang="en-US">
                <a:highlight>
                  <a:srgbClr val="00FF00"/>
                </a:highlight>
                <a:latin typeface="Farsi Simple Bold" charset="0"/>
                <a:ea typeface="Farsi Simple Bold" charset="0"/>
                <a:cs typeface="Farsi Simple Bold" charset="0"/>
              </a:rPr>
              <a:t>لكن لاحقًا تريد التبديل إلى خدمة أخرى مثل </a:t>
            </a:r>
            <a:r>
              <a:rPr lang="en-US">
                <a:highlight>
                  <a:srgbClr val="00FF00"/>
                </a:highlight>
                <a:latin typeface="Farsi Simple Bold" charset="0"/>
                <a:ea typeface="Farsi Simple Bold" charset="0"/>
                <a:cs typeface="Farsi Simple Bold" charset="0"/>
              </a:rPr>
              <a:t>SendGrid </a:t>
            </a:r>
            <a:r>
              <a:rPr lang="en-US">
                <a:highlight>
                  <a:srgbClr val="00FF00"/>
                </a:highlight>
                <a:latin typeface="Farsi Simple Bold" charset="0"/>
                <a:ea typeface="Farsi Simple Bold" charset="0"/>
                <a:cs typeface="Farsi Simple Bold" charset="0"/>
              </a:rPr>
              <a:t>أو </a:t>
            </a:r>
            <a:r>
              <a:rPr lang="en-US">
                <a:highlight>
                  <a:srgbClr val="00FF00"/>
                </a:highlight>
                <a:latin typeface="Farsi Simple Bold" charset="0"/>
                <a:ea typeface="Farsi Simple Bold" charset="0"/>
                <a:cs typeface="Farsi Simple Bold" charset="0"/>
              </a:rPr>
              <a:t>Mailgun </a:t>
            </a:r>
            <a:r>
              <a:rPr lang="en-US">
                <a:highlight>
                  <a:srgbClr val="00FF00"/>
                </a:highlight>
                <a:latin typeface="Farsi Simple Bold" charset="0"/>
                <a:ea typeface="Farsi Simple Bold" charset="0"/>
                <a:cs typeface="Farsi Simple Bold" charset="0"/>
              </a:rPr>
              <a:t>دون الحاجة إلى تعديل الكود الأساسي.</a:t>
            </a:r>
          </a:p>
          <a:p>
            <a:pPr algn="ctr"/>
            <a:endParaRPr lang="en-US">
              <a:latin typeface="Farsi Simple Bold" charset="0"/>
              <a:ea typeface="Farsi Simple Bold" charset="0"/>
              <a:cs typeface="Farsi Simple Bold"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171656" y="607400"/>
            <a:ext cx="14630400" cy="7224453"/>
          </a:xfrm>
          <a:prstGeom prst="rect">
            <a:avLst/>
          </a:prstGeom>
          <a:noFill/>
        </p:spPr>
        <p:txBody>
          <a:bodyPr wrap="square" rtlCol="0">
            <a:spAutoFit/>
          </a:bodyPr>
          <a:lstStyle/>
          <a:p>
            <a:r>
              <a:rPr lang="en-US" sz="1200">
                <a:highlight>
                  <a:srgbClr val="00FFFF"/>
                </a:highlight>
              </a:rPr>
              <a:t>import os</a:t>
            </a:r>
          </a:p>
          <a:p>
            <a:r>
              <a:rPr lang="en-US" sz="1200">
                <a:highlight>
                  <a:srgbClr val="00FFFF"/>
                </a:highlight>
              </a:rPr>
              <a:t>from abc import ABC, abstractmethod</a:t>
            </a:r>
          </a:p>
          <a:p>
            <a:endParaRPr lang="en-US" sz="1200">
              <a:highlight>
                <a:srgbClr val="00FFFF"/>
              </a:highlight>
            </a:endParaRPr>
          </a:p>
          <a:p>
            <a:r>
              <a:rPr lang="en-US" sz="1200">
                <a:highlight>
                  <a:srgbClr val="00FFFF"/>
                </a:highlight>
              </a:rPr>
              <a:t># </a:t>
            </a:r>
            <a:r>
              <a:rPr lang="en-US" sz="1200">
                <a:highlight>
                  <a:srgbClr val="00FFFF"/>
                </a:highlight>
              </a:rPr>
              <a:t>واجهة خدمة البريد الإلكتروني (</a:t>
            </a:r>
            <a:r>
              <a:rPr lang="en-US" sz="1200">
                <a:highlight>
                  <a:srgbClr val="00FFFF"/>
                </a:highlight>
              </a:rPr>
              <a:t>Abstract Base Class)</a:t>
            </a:r>
          </a:p>
          <a:p>
            <a:r>
              <a:rPr lang="en-US" sz="1200">
                <a:highlight>
                  <a:srgbClr val="00FFFF"/>
                </a:highlight>
              </a:rPr>
              <a:t>class EmailService(ABC):</a:t>
            </a:r>
          </a:p>
          <a:p>
            <a:r>
              <a:rPr lang="en-US" sz="1200">
                <a:highlight>
                  <a:srgbClr val="00FFFF"/>
                </a:highlight>
              </a:rPr>
              <a:t>    @abstractmethod</a:t>
            </a:r>
          </a:p>
          <a:p>
            <a:r>
              <a:rPr lang="en-US" sz="1200">
                <a:highlight>
                  <a:srgbClr val="00FFFF"/>
                </a:highlight>
              </a:rPr>
              <a:t>    def send_email(self, to_address, subject, message):</a:t>
            </a:r>
          </a:p>
          <a:p>
            <a:r>
              <a:rPr lang="en-US" sz="1200">
                <a:highlight>
                  <a:srgbClr val="00FFFF"/>
                </a:highlight>
              </a:rPr>
              <a:t>        pass</a:t>
            </a:r>
          </a:p>
          <a:p>
            <a:endParaRPr lang="en-US" sz="1200">
              <a:highlight>
                <a:srgbClr val="00FFFF"/>
              </a:highlight>
            </a:endParaRPr>
          </a:p>
          <a:p>
            <a:r>
              <a:rPr lang="en-US" sz="1200">
                <a:highlight>
                  <a:srgbClr val="00FFFF"/>
                </a:highlight>
              </a:rPr>
              <a:t># </a:t>
            </a:r>
            <a:r>
              <a:rPr lang="en-US" sz="1200">
                <a:highlight>
                  <a:srgbClr val="00FFFF"/>
                </a:highlight>
              </a:rPr>
              <a:t>خدمة </a:t>
            </a:r>
            <a:r>
              <a:rPr lang="en-US" sz="1200">
                <a:highlight>
                  <a:srgbClr val="00FFFF"/>
                </a:highlight>
              </a:rPr>
              <a:t>SMTP </a:t>
            </a:r>
            <a:r>
              <a:rPr lang="en-US" sz="1200">
                <a:highlight>
                  <a:srgbClr val="00FFFF"/>
                </a:highlight>
              </a:rPr>
              <a:t>المحلية</a:t>
            </a:r>
          </a:p>
          <a:p>
            <a:r>
              <a:rPr lang="en-US" sz="1200">
                <a:highlight>
                  <a:srgbClr val="00FFFF"/>
                </a:highlight>
              </a:rPr>
              <a:t>class SmtpEmailService(EmailService):</a:t>
            </a:r>
          </a:p>
          <a:p>
            <a:r>
              <a:rPr lang="en-US" sz="1200">
                <a:highlight>
                  <a:srgbClr val="00FFFF"/>
                </a:highlight>
              </a:rPr>
              <a:t>    def send_email(self, to_address, subject, message):</a:t>
            </a:r>
          </a:p>
          <a:p>
            <a:r>
              <a:rPr lang="en-US" sz="1200">
                <a:highlight>
                  <a:srgbClr val="00FFFF"/>
                </a:highlight>
              </a:rPr>
              <a:t>        print(f"Sending email via SMTP to {to_address}: {subject}")</a:t>
            </a:r>
          </a:p>
          <a:p>
            <a:endParaRPr lang="en-US" sz="1200">
              <a:highlight>
                <a:srgbClr val="00FFFF"/>
              </a:highlight>
            </a:endParaRPr>
          </a:p>
          <a:p>
            <a:r>
              <a:rPr lang="en-US" sz="1200">
                <a:highlight>
                  <a:srgbClr val="00FFFF"/>
                </a:highlight>
              </a:rPr>
              <a:t># </a:t>
            </a:r>
            <a:r>
              <a:rPr lang="en-US" sz="1200">
                <a:highlight>
                  <a:srgbClr val="00FFFF"/>
                </a:highlight>
              </a:rPr>
              <a:t>خدمة </a:t>
            </a:r>
            <a:r>
              <a:rPr lang="en-US" sz="1200">
                <a:highlight>
                  <a:srgbClr val="00FFFF"/>
                </a:highlight>
              </a:rPr>
              <a:t>SendGrid</a:t>
            </a:r>
          </a:p>
          <a:p>
            <a:r>
              <a:rPr lang="en-US" sz="1200">
                <a:highlight>
                  <a:srgbClr val="00FFFF"/>
                </a:highlight>
              </a:rPr>
              <a:t>class SendGridEmailService(EmailService):</a:t>
            </a:r>
          </a:p>
          <a:p>
            <a:r>
              <a:rPr lang="en-US" sz="1200">
                <a:highlight>
                  <a:srgbClr val="00FFFF"/>
                </a:highlight>
              </a:rPr>
              <a:t>    def send_email(self, to_address, subject, message):</a:t>
            </a:r>
          </a:p>
          <a:p>
            <a:r>
              <a:rPr lang="en-US" sz="1200">
                <a:highlight>
                  <a:srgbClr val="00FFFF"/>
                </a:highlight>
              </a:rPr>
              <a:t>        print(f"Sending email via SendGrid to {to_address}: {subject}")</a:t>
            </a:r>
          </a:p>
          <a:p>
            <a:endParaRPr lang="en-US" sz="1200">
              <a:highlight>
                <a:srgbClr val="00FFFF"/>
              </a:highlight>
            </a:endParaRPr>
          </a:p>
          <a:p>
            <a:r>
              <a:rPr lang="en-US" sz="1200">
                <a:highlight>
                  <a:srgbClr val="00FFFF"/>
                </a:highlight>
              </a:rPr>
              <a:t># </a:t>
            </a:r>
            <a:r>
              <a:rPr lang="en-US" sz="1200">
                <a:highlight>
                  <a:srgbClr val="00FFFF"/>
                </a:highlight>
              </a:rPr>
              <a:t>خدمة البريد الإلكتروني الرئيسية التي تحدد أي خدمة تستخدمها بناءً على متغيرات البيئة</a:t>
            </a:r>
          </a:p>
          <a:p>
            <a:r>
              <a:rPr lang="en-US" sz="1200">
                <a:highlight>
                  <a:srgbClr val="00FFFF"/>
                </a:highlight>
              </a:rPr>
              <a:t>class EmailClient:</a:t>
            </a:r>
          </a:p>
          <a:p>
            <a:r>
              <a:rPr lang="en-US" sz="1200">
                <a:highlight>
                  <a:srgbClr val="00FFFF"/>
                </a:highlight>
              </a:rPr>
              <a:t>    def __init__(self):</a:t>
            </a:r>
          </a:p>
          <a:p>
            <a:r>
              <a:rPr lang="en-US" sz="1200">
                <a:highlight>
                  <a:srgbClr val="00FFFF"/>
                </a:highlight>
              </a:rPr>
              <a:t>        email_service_type = os.getenv('EMAIL_SERVICE', 'smtp')</a:t>
            </a:r>
          </a:p>
          <a:p>
            <a:r>
              <a:rPr lang="en-US" sz="1200">
                <a:highlight>
                  <a:srgbClr val="00FFFF"/>
                </a:highlight>
              </a:rPr>
              <a:t>        </a:t>
            </a:r>
          </a:p>
          <a:p>
            <a:r>
              <a:rPr lang="en-US" sz="1200">
                <a:highlight>
                  <a:srgbClr val="00FFFF"/>
                </a:highlight>
              </a:rPr>
              <a:t>        # </a:t>
            </a:r>
            <a:r>
              <a:rPr lang="en-US" sz="1200">
                <a:highlight>
                  <a:srgbClr val="00FFFF"/>
                </a:highlight>
              </a:rPr>
              <a:t>تحديد الخدمة المطلوبة بناءً على المتغير البيئي</a:t>
            </a:r>
          </a:p>
          <a:p>
            <a:r>
              <a:rPr lang="en-US" sz="1200">
                <a:highlight>
                  <a:srgbClr val="00FFFF"/>
                </a:highlight>
              </a:rPr>
              <a:t>        if email_service_type == 'sendgrid':</a:t>
            </a:r>
          </a:p>
          <a:p>
            <a:r>
              <a:rPr lang="en-US" sz="1200">
                <a:highlight>
                  <a:srgbClr val="00FFFF"/>
                </a:highlight>
              </a:rPr>
              <a:t>            self.service = SendGridEmailService()</a:t>
            </a:r>
          </a:p>
          <a:p>
            <a:r>
              <a:rPr lang="en-US" sz="1200">
                <a:highlight>
                  <a:srgbClr val="00FFFF"/>
                </a:highlight>
              </a:rPr>
              <a:t>        else:</a:t>
            </a:r>
          </a:p>
          <a:p>
            <a:r>
              <a:rPr lang="en-US" sz="1200">
                <a:highlight>
                  <a:srgbClr val="00FFFF"/>
                </a:highlight>
              </a:rPr>
              <a:t>            self.service = SmtpEmailService()</a:t>
            </a:r>
          </a:p>
          <a:p>
            <a:endParaRPr lang="en-US" sz="1200">
              <a:highlight>
                <a:srgbClr val="00FFFF"/>
              </a:highlight>
            </a:endParaRPr>
          </a:p>
          <a:p>
            <a:r>
              <a:rPr lang="en-US" sz="1200">
                <a:highlight>
                  <a:srgbClr val="00FFFF"/>
                </a:highlight>
              </a:rPr>
              <a:t>    def send_email(self, to_address, subject, message):</a:t>
            </a:r>
          </a:p>
          <a:p>
            <a:r>
              <a:rPr lang="en-US" sz="1200">
                <a:highlight>
                  <a:srgbClr val="00FFFF"/>
                </a:highlight>
              </a:rPr>
              <a:t>        self.service.send_email(to_address, subject, message)</a:t>
            </a:r>
          </a:p>
          <a:p>
            <a:endParaRPr lang="en-US" sz="1200">
              <a:highlight>
                <a:srgbClr val="00FFFF"/>
              </a:highlight>
            </a:endParaRPr>
          </a:p>
          <a:p>
            <a:r>
              <a:rPr lang="en-US" sz="1200">
                <a:highlight>
                  <a:srgbClr val="00FFFF"/>
                </a:highlight>
              </a:rPr>
              <a:t># </a:t>
            </a:r>
            <a:r>
              <a:rPr lang="en-US" sz="1200">
                <a:highlight>
                  <a:srgbClr val="00FFFF"/>
                </a:highlight>
              </a:rPr>
              <a:t>الاستخدام</a:t>
            </a:r>
          </a:p>
          <a:p>
            <a:r>
              <a:rPr lang="en-US" sz="1200">
                <a:highlight>
                  <a:srgbClr val="00FFFF"/>
                </a:highlight>
              </a:rPr>
              <a:t>if __name__ == "__main__":</a:t>
            </a:r>
          </a:p>
          <a:p>
            <a:r>
              <a:rPr lang="en-US" sz="1200">
                <a:highlight>
                  <a:srgbClr val="00FFFF"/>
                </a:highlight>
              </a:rPr>
              <a:t>    email_client = EmailClient()</a:t>
            </a:r>
          </a:p>
          <a:p>
            <a:r>
              <a:rPr lang="en-US" sz="1200">
                <a:highlight>
                  <a:srgbClr val="00FFFF"/>
                </a:highlight>
              </a:rPr>
              <a:t>    email_client.send_email('test@example.com', 'Welcome!', 'Thanks for signing up.')</a:t>
            </a:r>
          </a:p>
          <a:p>
            <a:endParaRPr lang="en-US" sz="1200"/>
          </a:p>
          <a:p>
            <a:endParaRPr 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5486400" cy="8229600"/>
          </a:xfrm>
          <a:prstGeom prst="rect">
            <a:avLst/>
          </a:prstGeom>
        </p:spPr>
      </p:pic>
      <p:sp>
        <p:nvSpPr>
          <p:cNvPr id="3" name="Text 0"/>
          <p:cNvSpPr/>
          <p:nvPr/>
        </p:nvSpPr>
        <p:spPr>
          <a:xfrm>
            <a:off x="6236256" y="760452"/>
            <a:ext cx="6406277" cy="736521"/>
          </a:xfrm>
          <a:prstGeom prst="rect">
            <a:avLst/>
          </a:prstGeom>
          <a:noFill/>
        </p:spPr>
        <p:txBody>
          <a:bodyPr wrap="none" lIns="0" tIns="0" rIns="0" bIns="0" rtlCol="0" anchor="t"/>
          <a:lstStyle/>
          <a:p>
            <a:pPr marL="0" indent="0">
              <a:lnSpc>
                <a:spcPts val="5750"/>
              </a:lnSpc>
              <a:buNone/>
            </a:pPr>
            <a:r>
              <a:rPr lang="en-US" sz="4600" b="1" kern="0" spc="-93" dirty="0">
                <a:solidFill>
                  <a:srgbClr val="F95F88"/>
                </a:solidFill>
                <a:latin typeface="Petrona" pitchFamily="34" charset="0"/>
                <a:ea typeface="Petrona" pitchFamily="34" charset="0"/>
                <a:cs typeface="Petrona" pitchFamily="34" charset="0"/>
              </a:rPr>
              <a:t>الأخطاء الشائعة والتصحيحات</a:t>
            </a:r>
            <a:endParaRPr lang="en-US" sz="4600" dirty="0"/>
          </a:p>
        </p:txBody>
      </p:sp>
      <p:sp>
        <p:nvSpPr>
          <p:cNvPr id="4" name="Shape 1"/>
          <p:cNvSpPr/>
          <p:nvPr/>
        </p:nvSpPr>
        <p:spPr>
          <a:xfrm>
            <a:off x="6236256" y="2059305"/>
            <a:ext cx="482084" cy="482084"/>
          </a:xfrm>
          <a:prstGeom prst="roundRect">
            <a:avLst>
              <a:gd name="adj" fmla="val 18668"/>
            </a:avLst>
          </a:prstGeom>
          <a:solidFill>
            <a:srgbClr val="E0D7F4"/>
          </a:solidFill>
          <a:ln w="7620">
            <a:solidFill>
              <a:srgbClr val="C6BDDA"/>
            </a:solidFill>
            <a:prstDash val="solid"/>
          </a:ln>
        </p:spPr>
        <p:txBody>
          <a:bodyPr/>
          <a:lstStyle/>
          <a:p/>
        </p:txBody>
      </p:sp>
      <p:sp>
        <p:nvSpPr>
          <p:cNvPr id="5" name="Text 2"/>
          <p:cNvSpPr/>
          <p:nvPr/>
        </p:nvSpPr>
        <p:spPr>
          <a:xfrm>
            <a:off x="6405205" y="2123480"/>
            <a:ext cx="144185" cy="353616"/>
          </a:xfrm>
          <a:prstGeom prst="rect">
            <a:avLst/>
          </a:prstGeom>
          <a:noFill/>
        </p:spPr>
        <p:txBody>
          <a:bodyPr wrap="none" lIns="0" tIns="0" rIns="0" bIns="0" rtlCol="0" anchor="t"/>
          <a:lstStyle/>
          <a:p>
            <a:pPr marL="0" indent="0" algn="ctr">
              <a:lnSpc>
                <a:spcPts val="2750"/>
              </a:lnSpc>
              <a:buNone/>
            </a:pPr>
            <a:r>
              <a:rPr lang="en-US" sz="2750" b="1" kern="0" spc="-56" dirty="0">
                <a:solidFill>
                  <a:srgbClr val="272525"/>
                </a:solidFill>
                <a:latin typeface="Petrona" pitchFamily="34" charset="0"/>
                <a:ea typeface="Petrona" pitchFamily="34" charset="0"/>
                <a:cs typeface="Petrona" pitchFamily="34" charset="0"/>
              </a:rPr>
              <a:t>1</a:t>
            </a:r>
            <a:endParaRPr lang="en-US" sz="2750" dirty="0"/>
          </a:p>
        </p:txBody>
      </p:sp>
      <p:sp>
        <p:nvSpPr>
          <p:cNvPr id="6" name="Text 3"/>
          <p:cNvSpPr/>
          <p:nvPr/>
        </p:nvSpPr>
        <p:spPr>
          <a:xfrm>
            <a:off x="6932533" y="2059305"/>
            <a:ext cx="3722370" cy="368260"/>
          </a:xfrm>
          <a:prstGeom prst="rect">
            <a:avLst/>
          </a:prstGeom>
          <a:noFill/>
        </p:spPr>
        <p:txBody>
          <a:bodyPr wrap="none" lIns="0" tIns="0" rIns="0" bIns="0" rtlCol="0" anchor="t"/>
          <a:lstStyle/>
          <a:p>
            <a:pPr marL="0" indent="0">
              <a:lnSpc>
                <a:spcPts val="2850"/>
              </a:lnSpc>
              <a:buNone/>
            </a:pPr>
            <a:r>
              <a:rPr lang="en-US" sz="2300" b="1" kern="0" spc="-46" dirty="0">
                <a:solidFill>
                  <a:srgbClr val="272525"/>
                </a:solidFill>
                <a:latin typeface="Petrona" pitchFamily="34" charset="0"/>
                <a:ea typeface="Petrona" pitchFamily="34" charset="0"/>
                <a:cs typeface="Petrona" pitchFamily="34" charset="0"/>
              </a:rPr>
              <a:t>إهمال التحقق من القيم الافتراضية</a:t>
            </a:r>
            <a:endParaRPr lang="en-US" sz="2300" dirty="0"/>
          </a:p>
        </p:txBody>
      </p:sp>
      <p:sp>
        <p:nvSpPr>
          <p:cNvPr id="7" name="Text 4"/>
          <p:cNvSpPr/>
          <p:nvPr/>
        </p:nvSpPr>
        <p:spPr>
          <a:xfrm>
            <a:off x="6932533" y="2556034"/>
            <a:ext cx="6948011" cy="685800"/>
          </a:xfrm>
          <a:prstGeom prst="rect">
            <a:avLst/>
          </a:prstGeom>
          <a:noFill/>
        </p:spPr>
        <p:txBody>
          <a:bodyPr wrap="squar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0"/>
                <a:cs typeface="Inter" pitchFamily="34" charset="0"/>
              </a:rPr>
              <a:t>في حالة عدم تحديد المتغيرات البيئية بشكل صحيح، يمكن أن يتسبب ذلك في أخطاء تشغيلية.</a:t>
            </a:r>
            <a:endParaRPr lang="en-US" sz="1650" dirty="0"/>
          </a:p>
        </p:txBody>
      </p:sp>
      <p:sp>
        <p:nvSpPr>
          <p:cNvPr id="8" name="Shape 5"/>
          <p:cNvSpPr/>
          <p:nvPr/>
        </p:nvSpPr>
        <p:spPr>
          <a:xfrm>
            <a:off x="6236256" y="3697010"/>
            <a:ext cx="482084" cy="482084"/>
          </a:xfrm>
          <a:prstGeom prst="roundRect">
            <a:avLst>
              <a:gd name="adj" fmla="val 18668"/>
            </a:avLst>
          </a:prstGeom>
          <a:solidFill>
            <a:srgbClr val="E0D7F4"/>
          </a:solidFill>
          <a:ln w="7620">
            <a:solidFill>
              <a:srgbClr val="C6BDDA"/>
            </a:solidFill>
            <a:prstDash val="solid"/>
          </a:ln>
        </p:spPr>
        <p:txBody>
          <a:bodyPr/>
          <a:lstStyle/>
          <a:p/>
        </p:txBody>
      </p:sp>
      <p:sp>
        <p:nvSpPr>
          <p:cNvPr id="9" name="Text 6"/>
          <p:cNvSpPr/>
          <p:nvPr/>
        </p:nvSpPr>
        <p:spPr>
          <a:xfrm>
            <a:off x="6380559" y="3761184"/>
            <a:ext cx="193358" cy="353616"/>
          </a:xfrm>
          <a:prstGeom prst="rect">
            <a:avLst/>
          </a:prstGeom>
          <a:noFill/>
        </p:spPr>
        <p:txBody>
          <a:bodyPr wrap="none" lIns="0" tIns="0" rIns="0" bIns="0" rtlCol="0" anchor="t"/>
          <a:lstStyle/>
          <a:p>
            <a:pPr marL="0" indent="0" algn="ctr">
              <a:lnSpc>
                <a:spcPts val="2750"/>
              </a:lnSpc>
              <a:buNone/>
            </a:pPr>
            <a:r>
              <a:rPr lang="en-US" sz="2750" b="1" kern="0" spc="-56" dirty="0">
                <a:solidFill>
                  <a:srgbClr val="272525"/>
                </a:solidFill>
                <a:latin typeface="Petrona" pitchFamily="34" charset="0"/>
                <a:ea typeface="Petrona" pitchFamily="34" charset="0"/>
                <a:cs typeface="Petrona" pitchFamily="34" charset="0"/>
              </a:rPr>
              <a:t>2</a:t>
            </a:r>
            <a:endParaRPr lang="en-US" sz="2750" dirty="0"/>
          </a:p>
        </p:txBody>
      </p:sp>
      <p:sp>
        <p:nvSpPr>
          <p:cNvPr id="10" name="Text 7"/>
          <p:cNvSpPr/>
          <p:nvPr/>
        </p:nvSpPr>
        <p:spPr>
          <a:xfrm>
            <a:off x="6932533" y="3697010"/>
            <a:ext cx="2946202" cy="368260"/>
          </a:xfrm>
          <a:prstGeom prst="rect">
            <a:avLst/>
          </a:prstGeom>
          <a:noFill/>
        </p:spPr>
        <p:txBody>
          <a:bodyPr wrap="none" lIns="0" tIns="0" rIns="0" bIns="0" rtlCol="0" anchor="t"/>
          <a:lstStyle/>
          <a:p>
            <a:pPr marL="0" indent="0">
              <a:lnSpc>
                <a:spcPts val="2850"/>
              </a:lnSpc>
              <a:buNone/>
            </a:pPr>
            <a:r>
              <a:rPr lang="en-US" sz="2300" b="1" kern="0" spc="-46" dirty="0">
                <a:solidFill>
                  <a:srgbClr val="272525"/>
                </a:solidFill>
                <a:latin typeface="Petrona" pitchFamily="34" charset="0"/>
                <a:ea typeface="Petrona" pitchFamily="34" charset="0"/>
                <a:cs typeface="Petrona" pitchFamily="34" charset="0"/>
              </a:rPr>
              <a:t>فقدان التوثيق</a:t>
            </a:r>
            <a:endParaRPr lang="en-US" sz="2300" dirty="0"/>
          </a:p>
        </p:txBody>
      </p:sp>
      <p:sp>
        <p:nvSpPr>
          <p:cNvPr id="11" name="Text 8"/>
          <p:cNvSpPr/>
          <p:nvPr/>
        </p:nvSpPr>
        <p:spPr>
          <a:xfrm>
            <a:off x="6932533" y="4193738"/>
            <a:ext cx="6948011" cy="685800"/>
          </a:xfrm>
          <a:prstGeom prst="rect">
            <a:avLst/>
          </a:prstGeom>
          <a:noFill/>
        </p:spPr>
        <p:txBody>
          <a:bodyPr wrap="squar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0"/>
                <a:cs typeface="Inter" pitchFamily="34" charset="0"/>
              </a:rPr>
              <a:t>قد يتم إهمال توثيق المتغيرات البيئية المهمة، مما يصعب على الآخرين معرفة كيفية تهيئة الخدمات في بيئات مختلفة.</a:t>
            </a:r>
            <a:endParaRPr lang="en-US" sz="1650" dirty="0"/>
          </a:p>
        </p:txBody>
      </p:sp>
      <p:sp>
        <p:nvSpPr>
          <p:cNvPr id="12" name="Shape 9"/>
          <p:cNvSpPr/>
          <p:nvPr/>
        </p:nvSpPr>
        <p:spPr>
          <a:xfrm>
            <a:off x="6236256" y="5334714"/>
            <a:ext cx="482084" cy="482084"/>
          </a:xfrm>
          <a:prstGeom prst="roundRect">
            <a:avLst>
              <a:gd name="adj" fmla="val 18668"/>
            </a:avLst>
          </a:prstGeom>
          <a:solidFill>
            <a:srgbClr val="E0D7F4"/>
          </a:solidFill>
          <a:ln w="7620">
            <a:solidFill>
              <a:srgbClr val="C6BDDA"/>
            </a:solidFill>
            <a:prstDash val="solid"/>
          </a:ln>
        </p:spPr>
        <p:txBody>
          <a:bodyPr/>
          <a:lstStyle/>
          <a:p/>
        </p:txBody>
      </p:sp>
      <p:sp>
        <p:nvSpPr>
          <p:cNvPr id="13" name="Text 10"/>
          <p:cNvSpPr/>
          <p:nvPr/>
        </p:nvSpPr>
        <p:spPr>
          <a:xfrm>
            <a:off x="6380798" y="5398889"/>
            <a:ext cx="193000" cy="353616"/>
          </a:xfrm>
          <a:prstGeom prst="rect">
            <a:avLst/>
          </a:prstGeom>
          <a:noFill/>
        </p:spPr>
        <p:txBody>
          <a:bodyPr wrap="none" lIns="0" tIns="0" rIns="0" bIns="0" rtlCol="0" anchor="t"/>
          <a:lstStyle/>
          <a:p>
            <a:pPr marL="0" indent="0" algn="ctr">
              <a:lnSpc>
                <a:spcPts val="2750"/>
              </a:lnSpc>
              <a:buNone/>
            </a:pPr>
            <a:r>
              <a:rPr lang="en-US" sz="2750" b="1" kern="0" spc="-56" dirty="0">
                <a:solidFill>
                  <a:srgbClr val="272525"/>
                </a:solidFill>
                <a:latin typeface="Petrona" pitchFamily="34" charset="0"/>
                <a:ea typeface="Petrona" pitchFamily="34" charset="0"/>
                <a:cs typeface="Petrona" pitchFamily="34" charset="0"/>
              </a:rPr>
              <a:t>3</a:t>
            </a:r>
            <a:endParaRPr lang="en-US" sz="2750" dirty="0"/>
          </a:p>
        </p:txBody>
      </p:sp>
      <p:sp>
        <p:nvSpPr>
          <p:cNvPr id="14" name="Text 11"/>
          <p:cNvSpPr/>
          <p:nvPr/>
        </p:nvSpPr>
        <p:spPr>
          <a:xfrm>
            <a:off x="6932533" y="5334714"/>
            <a:ext cx="2946202" cy="368260"/>
          </a:xfrm>
          <a:prstGeom prst="rect">
            <a:avLst/>
          </a:prstGeom>
          <a:noFill/>
        </p:spPr>
        <p:txBody>
          <a:bodyPr wrap="none" lIns="0" tIns="0" rIns="0" bIns="0" rtlCol="0" anchor="t"/>
          <a:lstStyle/>
          <a:p>
            <a:pPr marL="0" indent="0">
              <a:lnSpc>
                <a:spcPts val="2850"/>
              </a:lnSpc>
              <a:buNone/>
            </a:pPr>
            <a:r>
              <a:rPr lang="en-US" sz="2300" b="1" kern="0" spc="-46" dirty="0">
                <a:solidFill>
                  <a:srgbClr val="272525"/>
                </a:solidFill>
                <a:latin typeface="Petrona" pitchFamily="34" charset="0"/>
                <a:ea typeface="Petrona" pitchFamily="34" charset="0"/>
                <a:cs typeface="Petrona" pitchFamily="34" charset="0"/>
              </a:rPr>
              <a:t>استخدام قيم افتراضية آمنة</a:t>
            </a:r>
            <a:endParaRPr lang="en-US" sz="2300" dirty="0"/>
          </a:p>
        </p:txBody>
      </p:sp>
      <p:sp>
        <p:nvSpPr>
          <p:cNvPr id="15" name="Text 12"/>
          <p:cNvSpPr/>
          <p:nvPr/>
        </p:nvSpPr>
        <p:spPr>
          <a:xfrm>
            <a:off x="6932533" y="5831443"/>
            <a:ext cx="6948011" cy="342900"/>
          </a:xfrm>
          <a:prstGeom prst="rect">
            <a:avLst/>
          </a:prstGeom>
          <a:noFill/>
        </p:spPr>
        <p:txBody>
          <a:bodyPr wrap="non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0"/>
                <a:cs typeface="Inter" pitchFamily="34" charset="0"/>
              </a:rPr>
              <a:t>يمكن معالجة ذلك باستخدام قيم افتراضية عند غياب المتغيرات البيئية.</a:t>
            </a:r>
            <a:endParaRPr lang="en-US" sz="1650" dirty="0"/>
          </a:p>
        </p:txBody>
      </p:sp>
      <p:sp>
        <p:nvSpPr>
          <p:cNvPr id="16" name="Shape 13"/>
          <p:cNvSpPr/>
          <p:nvPr/>
        </p:nvSpPr>
        <p:spPr>
          <a:xfrm>
            <a:off x="6236256" y="6629519"/>
            <a:ext cx="482084" cy="482084"/>
          </a:xfrm>
          <a:prstGeom prst="roundRect">
            <a:avLst>
              <a:gd name="adj" fmla="val 18668"/>
            </a:avLst>
          </a:prstGeom>
          <a:solidFill>
            <a:srgbClr val="E0D7F4"/>
          </a:solidFill>
          <a:ln w="7620">
            <a:solidFill>
              <a:srgbClr val="C6BDDA"/>
            </a:solidFill>
            <a:prstDash val="solid"/>
          </a:ln>
        </p:spPr>
        <p:txBody>
          <a:bodyPr/>
          <a:lstStyle/>
          <a:p/>
        </p:txBody>
      </p:sp>
      <p:sp>
        <p:nvSpPr>
          <p:cNvPr id="17" name="Text 14"/>
          <p:cNvSpPr/>
          <p:nvPr/>
        </p:nvSpPr>
        <p:spPr>
          <a:xfrm>
            <a:off x="6385560" y="6693694"/>
            <a:ext cx="183475" cy="353616"/>
          </a:xfrm>
          <a:prstGeom prst="rect">
            <a:avLst/>
          </a:prstGeom>
          <a:noFill/>
        </p:spPr>
        <p:txBody>
          <a:bodyPr wrap="none" lIns="0" tIns="0" rIns="0" bIns="0" rtlCol="0" anchor="t"/>
          <a:lstStyle/>
          <a:p>
            <a:pPr marL="0" indent="0" algn="ctr">
              <a:lnSpc>
                <a:spcPts val="2750"/>
              </a:lnSpc>
              <a:buNone/>
            </a:pPr>
            <a:r>
              <a:rPr lang="en-US" sz="2750" b="1" kern="0" spc="-56" dirty="0">
                <a:solidFill>
                  <a:srgbClr val="272525"/>
                </a:solidFill>
                <a:latin typeface="Petrona" pitchFamily="34" charset="0"/>
                <a:ea typeface="Petrona" pitchFamily="34" charset="0"/>
                <a:cs typeface="Petrona" pitchFamily="34" charset="0"/>
              </a:rPr>
              <a:t>4</a:t>
            </a:r>
            <a:endParaRPr lang="en-US" sz="2750" dirty="0"/>
          </a:p>
        </p:txBody>
      </p:sp>
      <p:sp>
        <p:nvSpPr>
          <p:cNvPr id="18" name="Text 15"/>
          <p:cNvSpPr/>
          <p:nvPr/>
        </p:nvSpPr>
        <p:spPr>
          <a:xfrm>
            <a:off x="6932533" y="6629519"/>
            <a:ext cx="2946202" cy="368260"/>
          </a:xfrm>
          <a:prstGeom prst="rect">
            <a:avLst/>
          </a:prstGeom>
          <a:noFill/>
        </p:spPr>
        <p:txBody>
          <a:bodyPr wrap="none" lIns="0" tIns="0" rIns="0" bIns="0" rtlCol="0" anchor="t"/>
          <a:lstStyle/>
          <a:p>
            <a:pPr marL="0" indent="0">
              <a:lnSpc>
                <a:spcPts val="2850"/>
              </a:lnSpc>
              <a:buNone/>
            </a:pPr>
            <a:r>
              <a:rPr lang="en-US" sz="2300" b="1" kern="0" spc="-46" dirty="0">
                <a:solidFill>
                  <a:srgbClr val="272525"/>
                </a:solidFill>
                <a:latin typeface="Petrona" pitchFamily="34" charset="0"/>
                <a:ea typeface="Petrona" pitchFamily="34" charset="0"/>
                <a:cs typeface="Petrona" pitchFamily="34" charset="0"/>
              </a:rPr>
              <a:t>توضيح التكوينات</a:t>
            </a:r>
            <a:endParaRPr lang="en-US" sz="2300" dirty="0"/>
          </a:p>
        </p:txBody>
      </p:sp>
      <p:sp>
        <p:nvSpPr>
          <p:cNvPr id="19" name="Text 16"/>
          <p:cNvSpPr/>
          <p:nvPr/>
        </p:nvSpPr>
        <p:spPr>
          <a:xfrm>
            <a:off x="6932533" y="7126248"/>
            <a:ext cx="6948011" cy="342900"/>
          </a:xfrm>
          <a:prstGeom prst="rect">
            <a:avLst/>
          </a:prstGeom>
          <a:noFill/>
        </p:spPr>
        <p:txBody>
          <a:bodyPr wrap="none" lIns="0" tIns="0" rIns="0" bIns="0" rtlCol="0" anchor="t"/>
          <a:lstStyle/>
          <a:p>
            <a:pPr marL="0" indent="0">
              <a:lnSpc>
                <a:spcPts val="2650"/>
              </a:lnSpc>
              <a:buNone/>
            </a:pPr>
            <a:r>
              <a:rPr lang="en-US" sz="1650" kern="0" spc="-34" dirty="0">
                <a:solidFill>
                  <a:srgbClr val="272525"/>
                </a:solidFill>
                <a:latin typeface="Inter" pitchFamily="34" charset="0"/>
                <a:ea typeface="Inter" pitchFamily="34" charset="0"/>
                <a:cs typeface="Inter" pitchFamily="34" charset="0"/>
              </a:rPr>
              <a:t>توثيق كل المتغيرات البيئية المطلوبة للتشغيل في بيئات مختلفة (مثل التطوير والإنتاج).</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3066217"/>
          </a:xfrm>
          <a:prstGeom prst="rect">
            <a:avLst/>
          </a:prstGeom>
        </p:spPr>
      </p:pic>
      <p:sp>
        <p:nvSpPr>
          <p:cNvPr id="3" name="Text 0"/>
          <p:cNvSpPr/>
          <p:nvPr/>
        </p:nvSpPr>
        <p:spPr>
          <a:xfrm>
            <a:off x="858441" y="3740706"/>
            <a:ext cx="6745605" cy="843201"/>
          </a:xfrm>
          <a:prstGeom prst="rect">
            <a:avLst/>
          </a:prstGeom>
          <a:noFill/>
        </p:spPr>
        <p:txBody>
          <a:bodyPr wrap="none" lIns="0" tIns="0" rIns="0" bIns="0" rtlCol="0" anchor="t"/>
          <a:lstStyle/>
          <a:p>
            <a:pPr marL="0" indent="0">
              <a:lnSpc>
                <a:spcPts val="6600"/>
              </a:lnSpc>
              <a:buNone/>
            </a:pPr>
            <a:r>
              <a:rPr lang="en-US" sz="5300" b="1" kern="0" spc="-106" dirty="0">
                <a:solidFill>
                  <a:srgbClr val="F95F88"/>
                </a:solidFill>
                <a:latin typeface="Petrona" pitchFamily="34" charset="0"/>
                <a:ea typeface="Petrona" pitchFamily="34" charset="0"/>
                <a:cs typeface="Petrona" pitchFamily="34" charset="0"/>
              </a:rPr>
              <a:t>بدائل مبدأ استبدال الخدمة</a:t>
            </a:r>
            <a:endParaRPr lang="en-US" sz="5300" dirty="0"/>
          </a:p>
        </p:txBody>
      </p:sp>
      <p:pic>
        <p:nvPicPr>
          <p:cNvPr id="4" name="Image 1" descr="preencoded.png"/>
          <p:cNvPicPr>
            <a:picLocks noChangeAspect="1"/>
          </p:cNvPicPr>
          <p:nvPr/>
        </p:nvPicPr>
        <p:blipFill>
          <a:blip r:embed="rId2"/>
          <a:srcRect/>
          <a:stretch>
            <a:fillRect/>
          </a:stretch>
        </p:blipFill>
        <p:spPr>
          <a:xfrm>
            <a:off x="858441" y="4951809"/>
            <a:ext cx="613172" cy="613172"/>
          </a:xfrm>
          <a:prstGeom prst="rect">
            <a:avLst/>
          </a:prstGeom>
        </p:spPr>
      </p:pic>
      <p:sp>
        <p:nvSpPr>
          <p:cNvPr id="5" name="Text 1"/>
          <p:cNvSpPr/>
          <p:nvPr/>
        </p:nvSpPr>
        <p:spPr>
          <a:xfrm>
            <a:off x="858441" y="5810250"/>
            <a:ext cx="2952393" cy="421600"/>
          </a:xfrm>
          <a:prstGeom prst="rect">
            <a:avLst/>
          </a:prstGeom>
          <a:noFill/>
        </p:spPr>
        <p:txBody>
          <a:bodyPr wrap="none" lIns="0" tIns="0" rIns="0" bIns="0" rtlCol="0" anchor="t"/>
          <a:lstStyle/>
          <a:p>
            <a:pPr marL="0" indent="0" algn="l">
              <a:lnSpc>
                <a:spcPts val="3300"/>
              </a:lnSpc>
              <a:buNone/>
            </a:pPr>
            <a:r>
              <a:rPr lang="en-US" sz="2650" b="1" kern="0" spc="-53" dirty="0">
                <a:solidFill>
                  <a:srgbClr val="272525"/>
                </a:solidFill>
                <a:latin typeface="Petrona" pitchFamily="34" charset="0"/>
                <a:ea typeface="Petrona" pitchFamily="34" charset="0"/>
                <a:cs typeface="Petrona" pitchFamily="34" charset="0"/>
              </a:rPr>
              <a:t>الاعتماد على الواجهات</a:t>
            </a:r>
            <a:endParaRPr lang="en-US" sz="2650" dirty="0"/>
          </a:p>
        </p:txBody>
      </p:sp>
      <p:sp>
        <p:nvSpPr>
          <p:cNvPr id="6" name="Text 2"/>
          <p:cNvSpPr/>
          <p:nvPr/>
        </p:nvSpPr>
        <p:spPr>
          <a:xfrm>
            <a:off x="858441" y="6379012"/>
            <a:ext cx="2952393" cy="1177290"/>
          </a:xfrm>
          <a:prstGeom prst="rect">
            <a:avLst/>
          </a:prstGeom>
          <a:noFill/>
        </p:spPr>
        <p:txBody>
          <a:bodyPr wrap="square" lIns="0" tIns="0" rIns="0" bIns="0" rtlCol="0" anchor="t"/>
          <a:lstStyle/>
          <a:p>
            <a:pPr marL="0" indent="0" algn="l">
              <a:lnSpc>
                <a:spcPts val="3050"/>
              </a:lnSpc>
              <a:buNone/>
            </a:pPr>
            <a:r>
              <a:rPr lang="en-US" sz="1900" kern="0" spc="-39" dirty="0">
                <a:solidFill>
                  <a:srgbClr val="272525"/>
                </a:solidFill>
                <a:latin typeface="Inter" pitchFamily="34" charset="0"/>
                <a:ea typeface="Inter" pitchFamily="34" charset="0"/>
                <a:cs typeface="Inter" pitchFamily="34" charset="0"/>
              </a:rPr>
              <a:t>الاعتماد على واجهات (</a:t>
            </a:r>
            <a:r>
              <a:rPr lang="en-US" sz="1900" kern="0" spc="-39" dirty="0">
                <a:solidFill>
                  <a:srgbClr val="272525"/>
                </a:solidFill>
                <a:latin typeface="Inter" pitchFamily="34" charset="0"/>
                <a:ea typeface="Inter" pitchFamily="34" charset="0"/>
                <a:cs typeface="Inter" pitchFamily="34" charset="0"/>
              </a:rPr>
              <a:t>Interfaces) </a:t>
            </a:r>
            <a:r>
              <a:rPr lang="en-US" sz="1900" kern="0" spc="-39" dirty="0">
                <a:solidFill>
                  <a:srgbClr val="272525"/>
                </a:solidFill>
                <a:latin typeface="Inter" pitchFamily="34" charset="0"/>
                <a:ea typeface="Inter" pitchFamily="34" charset="0"/>
                <a:cs typeface="Inter" pitchFamily="34" charset="0"/>
              </a:rPr>
              <a:t>بدلاً من الاعتماد على تفاصيل التنفيذ.</a:t>
            </a:r>
            <a:endParaRPr lang="en-US" sz="1900" dirty="0"/>
          </a:p>
        </p:txBody>
      </p:sp>
      <p:pic>
        <p:nvPicPr>
          <p:cNvPr id="7" name="Image 2" descr="preencoded.png"/>
          <p:cNvPicPr>
            <a:picLocks noChangeAspect="1"/>
          </p:cNvPicPr>
          <p:nvPr/>
        </p:nvPicPr>
        <p:blipFill>
          <a:blip r:embed="rId3"/>
          <a:srcRect/>
          <a:stretch>
            <a:fillRect/>
          </a:stretch>
        </p:blipFill>
        <p:spPr>
          <a:xfrm>
            <a:off x="4178737" y="4951809"/>
            <a:ext cx="613172" cy="613172"/>
          </a:xfrm>
          <a:prstGeom prst="rect">
            <a:avLst/>
          </a:prstGeom>
        </p:spPr>
      </p:pic>
      <p:sp>
        <p:nvSpPr>
          <p:cNvPr id="8" name="Text 3"/>
          <p:cNvSpPr/>
          <p:nvPr/>
        </p:nvSpPr>
        <p:spPr>
          <a:xfrm>
            <a:off x="4178737" y="5810250"/>
            <a:ext cx="2952512" cy="421600"/>
          </a:xfrm>
          <a:prstGeom prst="rect">
            <a:avLst/>
          </a:prstGeom>
          <a:noFill/>
        </p:spPr>
        <p:txBody>
          <a:bodyPr wrap="none" lIns="0" tIns="0" rIns="0" bIns="0" rtlCol="0" anchor="t"/>
          <a:lstStyle/>
          <a:p>
            <a:pPr marL="0" indent="0" algn="l">
              <a:lnSpc>
                <a:spcPts val="3300"/>
              </a:lnSpc>
              <a:buNone/>
            </a:pPr>
            <a:r>
              <a:rPr lang="en-US" sz="2650" b="1" kern="0" spc="-53" dirty="0">
                <a:solidFill>
                  <a:srgbClr val="272525"/>
                </a:solidFill>
                <a:latin typeface="Petrona" pitchFamily="34" charset="0"/>
                <a:ea typeface="Petrona" pitchFamily="34" charset="0"/>
                <a:cs typeface="Petrona" pitchFamily="34" charset="0"/>
              </a:rPr>
              <a:t>نمط المصنع</a:t>
            </a:r>
            <a:endParaRPr lang="en-US" sz="2650" dirty="0"/>
          </a:p>
        </p:txBody>
      </p:sp>
      <p:sp>
        <p:nvSpPr>
          <p:cNvPr id="9" name="Text 4"/>
          <p:cNvSpPr/>
          <p:nvPr/>
        </p:nvSpPr>
        <p:spPr>
          <a:xfrm>
            <a:off x="4178737" y="6379012"/>
            <a:ext cx="2952512" cy="784860"/>
          </a:xfrm>
          <a:prstGeom prst="rect">
            <a:avLst/>
          </a:prstGeom>
          <a:noFill/>
        </p:spPr>
        <p:txBody>
          <a:bodyPr wrap="square" lIns="0" tIns="0" rIns="0" bIns="0" rtlCol="0" anchor="t"/>
          <a:lstStyle/>
          <a:p>
            <a:pPr marL="0" indent="0" algn="l">
              <a:lnSpc>
                <a:spcPts val="3050"/>
              </a:lnSpc>
              <a:buNone/>
            </a:pPr>
            <a:r>
              <a:rPr lang="en-US" sz="1900" kern="0" spc="-39" dirty="0">
                <a:solidFill>
                  <a:srgbClr val="272525"/>
                </a:solidFill>
                <a:latin typeface="Inter" pitchFamily="34" charset="0"/>
                <a:ea typeface="Inter" pitchFamily="34" charset="0"/>
                <a:cs typeface="Inter" pitchFamily="34" charset="0"/>
              </a:rPr>
              <a:t>إنشاء الخدمات بناءً على شروط معينة أو تكوينات محددة.</a:t>
            </a:r>
            <a:endParaRPr lang="en-US" sz="1900" dirty="0"/>
          </a:p>
        </p:txBody>
      </p:sp>
      <p:pic>
        <p:nvPicPr>
          <p:cNvPr id="10" name="Image 3" descr="preencoded.png"/>
          <p:cNvPicPr>
            <a:picLocks noChangeAspect="1"/>
          </p:cNvPicPr>
          <p:nvPr/>
        </p:nvPicPr>
        <p:blipFill>
          <a:blip r:embed="rId4"/>
          <a:srcRect/>
          <a:stretch>
            <a:fillRect/>
          </a:stretch>
        </p:blipFill>
        <p:spPr>
          <a:xfrm>
            <a:off x="7499152" y="4951809"/>
            <a:ext cx="613172" cy="613172"/>
          </a:xfrm>
          <a:prstGeom prst="rect">
            <a:avLst/>
          </a:prstGeom>
        </p:spPr>
      </p:pic>
      <p:sp>
        <p:nvSpPr>
          <p:cNvPr id="11" name="Text 5"/>
          <p:cNvSpPr/>
          <p:nvPr/>
        </p:nvSpPr>
        <p:spPr>
          <a:xfrm>
            <a:off x="7499152" y="5810250"/>
            <a:ext cx="2952393" cy="421600"/>
          </a:xfrm>
          <a:prstGeom prst="rect">
            <a:avLst/>
          </a:prstGeom>
          <a:noFill/>
        </p:spPr>
        <p:txBody>
          <a:bodyPr wrap="none" lIns="0" tIns="0" rIns="0" bIns="0" rtlCol="0" anchor="t"/>
          <a:lstStyle/>
          <a:p>
            <a:pPr marL="0" indent="0" algn="l">
              <a:lnSpc>
                <a:spcPts val="3300"/>
              </a:lnSpc>
              <a:buNone/>
            </a:pPr>
            <a:r>
              <a:rPr lang="en-US" sz="2650" b="1" kern="0" spc="-53" dirty="0">
                <a:solidFill>
                  <a:srgbClr val="272525"/>
                </a:solidFill>
                <a:latin typeface="Petrona" pitchFamily="34" charset="0"/>
                <a:ea typeface="Petrona" pitchFamily="34" charset="0"/>
                <a:cs typeface="Petrona" pitchFamily="34" charset="0"/>
              </a:rPr>
              <a:t>الاعتماد على الحزم</a:t>
            </a:r>
            <a:endParaRPr lang="en-US" sz="2650" dirty="0"/>
          </a:p>
        </p:txBody>
      </p:sp>
      <p:sp>
        <p:nvSpPr>
          <p:cNvPr id="12" name="Text 6"/>
          <p:cNvSpPr/>
          <p:nvPr/>
        </p:nvSpPr>
        <p:spPr>
          <a:xfrm>
            <a:off x="7499152" y="6379012"/>
            <a:ext cx="2952393" cy="1177290"/>
          </a:xfrm>
          <a:prstGeom prst="rect">
            <a:avLst/>
          </a:prstGeom>
          <a:noFill/>
        </p:spPr>
        <p:txBody>
          <a:bodyPr wrap="square" lIns="0" tIns="0" rIns="0" bIns="0" rtlCol="0" anchor="t"/>
          <a:lstStyle/>
          <a:p>
            <a:pPr marL="0" indent="0" algn="l">
              <a:lnSpc>
                <a:spcPts val="3050"/>
              </a:lnSpc>
              <a:buNone/>
            </a:pPr>
            <a:r>
              <a:rPr lang="en-US" sz="1900" kern="0" spc="-39" dirty="0">
                <a:solidFill>
                  <a:srgbClr val="272525"/>
                </a:solidFill>
                <a:latin typeface="Inter" pitchFamily="34" charset="0"/>
                <a:ea typeface="Inter" pitchFamily="34" charset="0"/>
                <a:cs typeface="Inter" pitchFamily="34" charset="0"/>
              </a:rPr>
              <a:t>استخدام مكتبات خارجية لإدارة الاعتمادات وتحديد الخدمات المستخدمة.</a:t>
            </a:r>
            <a:endParaRPr lang="en-US" sz="1900" dirty="0"/>
          </a:p>
        </p:txBody>
      </p:sp>
      <p:pic>
        <p:nvPicPr>
          <p:cNvPr id="13" name="Image 4" descr="preencoded.png"/>
          <p:cNvPicPr>
            <a:picLocks noChangeAspect="1"/>
          </p:cNvPicPr>
          <p:nvPr/>
        </p:nvPicPr>
        <p:blipFill>
          <a:blip r:embed="rId5"/>
          <a:srcRect/>
          <a:stretch>
            <a:fillRect/>
          </a:stretch>
        </p:blipFill>
        <p:spPr>
          <a:xfrm>
            <a:off x="10819448" y="4951809"/>
            <a:ext cx="613172" cy="613172"/>
          </a:xfrm>
          <a:prstGeom prst="rect">
            <a:avLst/>
          </a:prstGeom>
        </p:spPr>
      </p:pic>
      <p:sp>
        <p:nvSpPr>
          <p:cNvPr id="14" name="Text 7"/>
          <p:cNvSpPr/>
          <p:nvPr/>
        </p:nvSpPr>
        <p:spPr>
          <a:xfrm>
            <a:off x="10819448" y="5810250"/>
            <a:ext cx="2952512" cy="421600"/>
          </a:xfrm>
          <a:prstGeom prst="rect">
            <a:avLst/>
          </a:prstGeom>
          <a:noFill/>
        </p:spPr>
        <p:txBody>
          <a:bodyPr wrap="none" lIns="0" tIns="0" rIns="0" bIns="0" rtlCol="0" anchor="t"/>
          <a:lstStyle/>
          <a:p>
            <a:pPr marL="0" indent="0" algn="l">
              <a:lnSpc>
                <a:spcPts val="3300"/>
              </a:lnSpc>
              <a:buNone/>
            </a:pPr>
            <a:r>
              <a:rPr lang="en-US" sz="2650" b="1" kern="0" spc="-53" dirty="0">
                <a:solidFill>
                  <a:srgbClr val="272525"/>
                </a:solidFill>
                <a:latin typeface="Petrona" pitchFamily="34" charset="0"/>
                <a:ea typeface="Petrona" pitchFamily="34" charset="0"/>
                <a:cs typeface="Petrona" pitchFamily="34" charset="0"/>
              </a:rPr>
              <a:t>البرمجيات الوسيطة</a:t>
            </a:r>
            <a:endParaRPr lang="en-US" sz="2650" dirty="0"/>
          </a:p>
        </p:txBody>
      </p:sp>
      <p:sp>
        <p:nvSpPr>
          <p:cNvPr id="15" name="Text 8"/>
          <p:cNvSpPr/>
          <p:nvPr/>
        </p:nvSpPr>
        <p:spPr>
          <a:xfrm>
            <a:off x="10819448" y="6379012"/>
            <a:ext cx="2952512" cy="1177290"/>
          </a:xfrm>
          <a:prstGeom prst="rect">
            <a:avLst/>
          </a:prstGeom>
          <a:noFill/>
        </p:spPr>
        <p:txBody>
          <a:bodyPr wrap="square" lIns="0" tIns="0" rIns="0" bIns="0" rtlCol="0" anchor="t"/>
          <a:lstStyle/>
          <a:p>
            <a:pPr marL="0" indent="0" algn="l">
              <a:lnSpc>
                <a:spcPts val="3050"/>
              </a:lnSpc>
              <a:buNone/>
            </a:pPr>
            <a:r>
              <a:rPr lang="en-US" sz="1900" kern="0" spc="-39" dirty="0">
                <a:solidFill>
                  <a:srgbClr val="272525"/>
                </a:solidFill>
                <a:latin typeface="Inter" pitchFamily="34" charset="0"/>
                <a:ea typeface="Inter" pitchFamily="34" charset="0"/>
                <a:cs typeface="Inter" pitchFamily="34" charset="0"/>
              </a:rPr>
              <a:t>إضافة طبقة وسيط لإدارة الاتصال بالخدمات واستبدالها عند الحاجة.</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Badeaa Mansower</cp:lastModifiedBy>
  <cp:revision>1</cp:revision>
  <dcterms:created xsi:type="dcterms:W3CDTF">2024-09-21T16:01:56Z</dcterms:created>
  <dcterms:modified xsi:type="dcterms:W3CDTF">2024-09-21T18:38:47Z</dcterms:modified>
</cp:coreProperties>
</file>